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5"/>
  </p:notesMasterIdLst>
  <p:sldIdLst>
    <p:sldId id="257" r:id="rId2"/>
    <p:sldId id="258" r:id="rId3"/>
    <p:sldId id="259" r:id="rId4"/>
    <p:sldId id="260" r:id="rId5"/>
    <p:sldId id="261" r:id="rId6"/>
    <p:sldId id="262" r:id="rId7"/>
    <p:sldId id="263" r:id="rId8"/>
    <p:sldId id="267" r:id="rId9"/>
    <p:sldId id="266" r:id="rId10"/>
    <p:sldId id="264" r:id="rId11"/>
    <p:sldId id="265" r:id="rId12"/>
    <p:sldId id="268"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52189F-C9D3-44F9-97BF-7CF1B888AD68}" v="5" dt="2025-02-09T20:02:15.5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1013"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ael Weldon" userId="86a62177821b3051" providerId="LiveId" clId="{4252189F-C9D3-44F9-97BF-7CF1B888AD68}"/>
    <pc:docChg chg="undo custSel addSld modSld">
      <pc:chgData name="Rachael Weldon" userId="86a62177821b3051" providerId="LiveId" clId="{4252189F-C9D3-44F9-97BF-7CF1B888AD68}" dt="2025-02-09T20:04:41.151" v="93" actId="1076"/>
      <pc:docMkLst>
        <pc:docMk/>
      </pc:docMkLst>
      <pc:sldChg chg="addSp delSp modSp new mod">
        <pc:chgData name="Rachael Weldon" userId="86a62177821b3051" providerId="LiveId" clId="{4252189F-C9D3-44F9-97BF-7CF1B888AD68}" dt="2025-02-09T20:04:41.151" v="93" actId="1076"/>
        <pc:sldMkLst>
          <pc:docMk/>
          <pc:sldMk cId="2369347785" sldId="269"/>
        </pc:sldMkLst>
        <pc:spChg chg="add mod">
          <ac:chgData name="Rachael Weldon" userId="86a62177821b3051" providerId="LiveId" clId="{4252189F-C9D3-44F9-97BF-7CF1B888AD68}" dt="2025-02-09T20:03:32.070" v="76" actId="1076"/>
          <ac:spMkLst>
            <pc:docMk/>
            <pc:sldMk cId="2369347785" sldId="269"/>
            <ac:spMk id="2" creationId="{25848A93-29AB-B160-8529-3B6588A0EFF9}"/>
          </ac:spMkLst>
        </pc:spChg>
        <pc:spChg chg="add del mod">
          <ac:chgData name="Rachael Weldon" userId="86a62177821b3051" providerId="LiveId" clId="{4252189F-C9D3-44F9-97BF-7CF1B888AD68}" dt="2025-02-09T20:03:28.902" v="75" actId="478"/>
          <ac:spMkLst>
            <pc:docMk/>
            <pc:sldMk cId="2369347785" sldId="269"/>
            <ac:spMk id="3" creationId="{48CA4E40-578E-52A0-CAC3-9159F9F692C1}"/>
          </ac:spMkLst>
        </pc:spChg>
        <pc:spChg chg="add mod">
          <ac:chgData name="Rachael Weldon" userId="86a62177821b3051" providerId="LiveId" clId="{4252189F-C9D3-44F9-97BF-7CF1B888AD68}" dt="2025-02-09T20:04:19.079" v="89" actId="404"/>
          <ac:spMkLst>
            <pc:docMk/>
            <pc:sldMk cId="2369347785" sldId="269"/>
            <ac:spMk id="4" creationId="{F1030C45-C2C0-3125-E369-11BD86FE92B7}"/>
          </ac:spMkLst>
        </pc:spChg>
        <pc:spChg chg="add del">
          <ac:chgData name="Rachael Weldon" userId="86a62177821b3051" providerId="LiveId" clId="{4252189F-C9D3-44F9-97BF-7CF1B888AD68}" dt="2025-02-09T20:01:02.039" v="40" actId="22"/>
          <ac:spMkLst>
            <pc:docMk/>
            <pc:sldMk cId="2369347785" sldId="269"/>
            <ac:spMk id="6" creationId="{6A262136-CE47-3F3B-CD3E-07305946F596}"/>
          </ac:spMkLst>
        </pc:spChg>
        <pc:spChg chg="add mod">
          <ac:chgData name="Rachael Weldon" userId="86a62177821b3051" providerId="LiveId" clId="{4252189F-C9D3-44F9-97BF-7CF1B888AD68}" dt="2025-02-09T20:04:29.893" v="90" actId="1076"/>
          <ac:spMkLst>
            <pc:docMk/>
            <pc:sldMk cId="2369347785" sldId="269"/>
            <ac:spMk id="9" creationId="{772D6AEF-2A80-5434-55A0-FC366D41DF1B}"/>
          </ac:spMkLst>
        </pc:spChg>
        <pc:spChg chg="add mod">
          <ac:chgData name="Rachael Weldon" userId="86a62177821b3051" providerId="LiveId" clId="{4252189F-C9D3-44F9-97BF-7CF1B888AD68}" dt="2025-02-09T20:04:41.151" v="93" actId="1076"/>
          <ac:spMkLst>
            <pc:docMk/>
            <pc:sldMk cId="2369347785" sldId="269"/>
            <ac:spMk id="12" creationId="{7CD67E29-9A55-E960-219B-207299AC42AF}"/>
          </ac:spMkLst>
        </pc:spChg>
        <pc:graphicFrameChg chg="add mod modGraphic">
          <ac:chgData name="Rachael Weldon" userId="86a62177821b3051" providerId="LiveId" clId="{4252189F-C9D3-44F9-97BF-7CF1B888AD68}" dt="2025-02-09T20:03:39.611" v="78" actId="1076"/>
          <ac:graphicFrameMkLst>
            <pc:docMk/>
            <pc:sldMk cId="2369347785" sldId="269"/>
            <ac:graphicFrameMk id="7" creationId="{5C70A04A-BEEC-1F81-D06F-3111A4C4DC48}"/>
          </ac:graphicFrameMkLst>
        </pc:graphicFrameChg>
        <pc:graphicFrameChg chg="add mod modGraphic">
          <ac:chgData name="Rachael Weldon" userId="86a62177821b3051" providerId="LiveId" clId="{4252189F-C9D3-44F9-97BF-7CF1B888AD68}" dt="2025-02-09T20:03:50.723" v="80" actId="1076"/>
          <ac:graphicFrameMkLst>
            <pc:docMk/>
            <pc:sldMk cId="2369347785" sldId="269"/>
            <ac:graphicFrameMk id="10" creationId="{ADF26503-9F35-24CD-B3D4-20955A6932F1}"/>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897E46-C214-4DC8-A6C7-28D1708520DD}" type="datetimeFigureOut">
              <a:rPr lang="en-GB" smtClean="0"/>
              <a:t>09/02/2025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189EFC-30E5-4E91-9398-2F109291E42D}" type="slidenum">
              <a:rPr lang="en-GB" smtClean="0"/>
              <a:t>‹#›</a:t>
            </a:fld>
            <a:endParaRPr lang="en-GB"/>
          </a:p>
        </p:txBody>
      </p:sp>
    </p:spTree>
    <p:extLst>
      <p:ext uri="{BB962C8B-B14F-4D97-AF65-F5344CB8AC3E}">
        <p14:creationId xmlns:p14="http://schemas.microsoft.com/office/powerpoint/2010/main" val="895104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0189EFC-30E5-4E91-9398-2F109291E42D}" type="slidenum">
              <a:rPr lang="en-GB" smtClean="0"/>
              <a:t>4</a:t>
            </a:fld>
            <a:endParaRPr lang="en-GB"/>
          </a:p>
        </p:txBody>
      </p:sp>
    </p:spTree>
    <p:extLst>
      <p:ext uri="{BB962C8B-B14F-4D97-AF65-F5344CB8AC3E}">
        <p14:creationId xmlns:p14="http://schemas.microsoft.com/office/powerpoint/2010/main" val="288758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5583A70-A4B6-4BD8-A024-0BC3D250554B}" type="datetimeFigureOut">
              <a:rPr lang="en-GB" smtClean="0"/>
              <a:t>09/02/2025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C799EC-C478-41A0-91F1-F9A282B22A68}" type="slidenum">
              <a:rPr lang="en-GB" smtClean="0"/>
              <a:t>‹#›</a:t>
            </a:fld>
            <a:endParaRPr lang="en-GB"/>
          </a:p>
        </p:txBody>
      </p:sp>
    </p:spTree>
    <p:extLst>
      <p:ext uri="{BB962C8B-B14F-4D97-AF65-F5344CB8AC3E}">
        <p14:creationId xmlns:p14="http://schemas.microsoft.com/office/powerpoint/2010/main" val="2658985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583A70-A4B6-4BD8-A024-0BC3D250554B}" type="datetimeFigureOut">
              <a:rPr lang="en-GB" smtClean="0"/>
              <a:t>09/02/2025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C799EC-C478-41A0-91F1-F9A282B22A68}" type="slidenum">
              <a:rPr lang="en-GB" smtClean="0"/>
              <a:t>‹#›</a:t>
            </a:fld>
            <a:endParaRPr lang="en-GB"/>
          </a:p>
        </p:txBody>
      </p:sp>
    </p:spTree>
    <p:extLst>
      <p:ext uri="{BB962C8B-B14F-4D97-AF65-F5344CB8AC3E}">
        <p14:creationId xmlns:p14="http://schemas.microsoft.com/office/powerpoint/2010/main" val="201449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583A70-A4B6-4BD8-A024-0BC3D250554B}" type="datetimeFigureOut">
              <a:rPr lang="en-GB" smtClean="0"/>
              <a:t>09/02/2025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C799EC-C478-41A0-91F1-F9A282B22A68}"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762378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583A70-A4B6-4BD8-A024-0BC3D250554B}" type="datetimeFigureOut">
              <a:rPr lang="en-GB" smtClean="0"/>
              <a:t>09/02/2025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C799EC-C478-41A0-91F1-F9A282B22A68}" type="slidenum">
              <a:rPr lang="en-GB" smtClean="0"/>
              <a:t>‹#›</a:t>
            </a:fld>
            <a:endParaRPr lang="en-GB"/>
          </a:p>
        </p:txBody>
      </p:sp>
    </p:spTree>
    <p:extLst>
      <p:ext uri="{BB962C8B-B14F-4D97-AF65-F5344CB8AC3E}">
        <p14:creationId xmlns:p14="http://schemas.microsoft.com/office/powerpoint/2010/main" val="29523074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583A70-A4B6-4BD8-A024-0BC3D250554B}" type="datetimeFigureOut">
              <a:rPr lang="en-GB" smtClean="0"/>
              <a:t>09/02/2025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C799EC-C478-41A0-91F1-F9A282B22A68}"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928613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583A70-A4B6-4BD8-A024-0BC3D250554B}" type="datetimeFigureOut">
              <a:rPr lang="en-GB" smtClean="0"/>
              <a:t>09/02/2025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C799EC-C478-41A0-91F1-F9A282B22A68}" type="slidenum">
              <a:rPr lang="en-GB" smtClean="0"/>
              <a:t>‹#›</a:t>
            </a:fld>
            <a:endParaRPr lang="en-GB"/>
          </a:p>
        </p:txBody>
      </p:sp>
    </p:spTree>
    <p:extLst>
      <p:ext uri="{BB962C8B-B14F-4D97-AF65-F5344CB8AC3E}">
        <p14:creationId xmlns:p14="http://schemas.microsoft.com/office/powerpoint/2010/main" val="1661858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583A70-A4B6-4BD8-A024-0BC3D250554B}" type="datetimeFigureOut">
              <a:rPr lang="en-GB" smtClean="0"/>
              <a:t>09/02/2025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C799EC-C478-41A0-91F1-F9A282B22A68}" type="slidenum">
              <a:rPr lang="en-GB" smtClean="0"/>
              <a:t>‹#›</a:t>
            </a:fld>
            <a:endParaRPr lang="en-GB"/>
          </a:p>
        </p:txBody>
      </p:sp>
    </p:spTree>
    <p:extLst>
      <p:ext uri="{BB962C8B-B14F-4D97-AF65-F5344CB8AC3E}">
        <p14:creationId xmlns:p14="http://schemas.microsoft.com/office/powerpoint/2010/main" val="25110172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583A70-A4B6-4BD8-A024-0BC3D250554B}" type="datetimeFigureOut">
              <a:rPr lang="en-GB" smtClean="0"/>
              <a:t>09/02/2025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C799EC-C478-41A0-91F1-F9A282B22A68}" type="slidenum">
              <a:rPr lang="en-GB" smtClean="0"/>
              <a:t>‹#›</a:t>
            </a:fld>
            <a:endParaRPr lang="en-GB"/>
          </a:p>
        </p:txBody>
      </p:sp>
    </p:spTree>
    <p:extLst>
      <p:ext uri="{BB962C8B-B14F-4D97-AF65-F5344CB8AC3E}">
        <p14:creationId xmlns:p14="http://schemas.microsoft.com/office/powerpoint/2010/main" val="1898389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583A70-A4B6-4BD8-A024-0BC3D250554B}" type="datetimeFigureOut">
              <a:rPr lang="en-GB" smtClean="0"/>
              <a:t>09/02/2025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C799EC-C478-41A0-91F1-F9A282B22A68}" type="slidenum">
              <a:rPr lang="en-GB" smtClean="0"/>
              <a:t>‹#›</a:t>
            </a:fld>
            <a:endParaRPr lang="en-GB"/>
          </a:p>
        </p:txBody>
      </p:sp>
    </p:spTree>
    <p:extLst>
      <p:ext uri="{BB962C8B-B14F-4D97-AF65-F5344CB8AC3E}">
        <p14:creationId xmlns:p14="http://schemas.microsoft.com/office/powerpoint/2010/main" val="1996225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583A70-A4B6-4BD8-A024-0BC3D250554B}" type="datetimeFigureOut">
              <a:rPr lang="en-GB" smtClean="0"/>
              <a:t>09/02/2025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C799EC-C478-41A0-91F1-F9A282B22A68}" type="slidenum">
              <a:rPr lang="en-GB" smtClean="0"/>
              <a:t>‹#›</a:t>
            </a:fld>
            <a:endParaRPr lang="en-GB"/>
          </a:p>
        </p:txBody>
      </p:sp>
    </p:spTree>
    <p:extLst>
      <p:ext uri="{BB962C8B-B14F-4D97-AF65-F5344CB8AC3E}">
        <p14:creationId xmlns:p14="http://schemas.microsoft.com/office/powerpoint/2010/main" val="3617896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583A70-A4B6-4BD8-A024-0BC3D250554B}" type="datetimeFigureOut">
              <a:rPr lang="en-GB" smtClean="0"/>
              <a:t>09/02/2025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C799EC-C478-41A0-91F1-F9A282B22A68}" type="slidenum">
              <a:rPr lang="en-GB" smtClean="0"/>
              <a:t>‹#›</a:t>
            </a:fld>
            <a:endParaRPr lang="en-GB"/>
          </a:p>
        </p:txBody>
      </p:sp>
    </p:spTree>
    <p:extLst>
      <p:ext uri="{BB962C8B-B14F-4D97-AF65-F5344CB8AC3E}">
        <p14:creationId xmlns:p14="http://schemas.microsoft.com/office/powerpoint/2010/main" val="2322910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583A70-A4B6-4BD8-A024-0BC3D250554B}" type="datetimeFigureOut">
              <a:rPr lang="en-GB" smtClean="0"/>
              <a:t>09/02/2025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1C799EC-C478-41A0-91F1-F9A282B22A68}" type="slidenum">
              <a:rPr lang="en-GB" smtClean="0"/>
              <a:t>‹#›</a:t>
            </a:fld>
            <a:endParaRPr lang="en-GB"/>
          </a:p>
        </p:txBody>
      </p:sp>
    </p:spTree>
    <p:extLst>
      <p:ext uri="{BB962C8B-B14F-4D97-AF65-F5344CB8AC3E}">
        <p14:creationId xmlns:p14="http://schemas.microsoft.com/office/powerpoint/2010/main" val="4004968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5583A70-A4B6-4BD8-A024-0BC3D250554B}" type="datetimeFigureOut">
              <a:rPr lang="en-GB" smtClean="0"/>
              <a:t>09/02/2025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1C799EC-C478-41A0-91F1-F9A282B22A68}" type="slidenum">
              <a:rPr lang="en-GB" smtClean="0"/>
              <a:t>‹#›</a:t>
            </a:fld>
            <a:endParaRPr lang="en-GB"/>
          </a:p>
        </p:txBody>
      </p:sp>
    </p:spTree>
    <p:extLst>
      <p:ext uri="{BB962C8B-B14F-4D97-AF65-F5344CB8AC3E}">
        <p14:creationId xmlns:p14="http://schemas.microsoft.com/office/powerpoint/2010/main" val="2603516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583A70-A4B6-4BD8-A024-0BC3D250554B}" type="datetimeFigureOut">
              <a:rPr lang="en-GB" smtClean="0"/>
              <a:t>09/02/2025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1C799EC-C478-41A0-91F1-F9A282B22A68}" type="slidenum">
              <a:rPr lang="en-GB" smtClean="0"/>
              <a:t>‹#›</a:t>
            </a:fld>
            <a:endParaRPr lang="en-GB"/>
          </a:p>
        </p:txBody>
      </p:sp>
    </p:spTree>
    <p:extLst>
      <p:ext uri="{BB962C8B-B14F-4D97-AF65-F5344CB8AC3E}">
        <p14:creationId xmlns:p14="http://schemas.microsoft.com/office/powerpoint/2010/main" val="3395178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5583A70-A4B6-4BD8-A024-0BC3D250554B}" type="datetimeFigureOut">
              <a:rPr lang="en-GB" smtClean="0"/>
              <a:t>09/02/2025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C799EC-C478-41A0-91F1-F9A282B22A68}" type="slidenum">
              <a:rPr lang="en-GB" smtClean="0"/>
              <a:t>‹#›</a:t>
            </a:fld>
            <a:endParaRPr lang="en-GB"/>
          </a:p>
        </p:txBody>
      </p:sp>
    </p:spTree>
    <p:extLst>
      <p:ext uri="{BB962C8B-B14F-4D97-AF65-F5344CB8AC3E}">
        <p14:creationId xmlns:p14="http://schemas.microsoft.com/office/powerpoint/2010/main" val="539817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583A70-A4B6-4BD8-A024-0BC3D250554B}" type="datetimeFigureOut">
              <a:rPr lang="en-GB" smtClean="0"/>
              <a:t>09/02/2025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C799EC-C478-41A0-91F1-F9A282B22A68}" type="slidenum">
              <a:rPr lang="en-GB" smtClean="0"/>
              <a:t>‹#›</a:t>
            </a:fld>
            <a:endParaRPr lang="en-GB"/>
          </a:p>
        </p:txBody>
      </p:sp>
    </p:spTree>
    <p:extLst>
      <p:ext uri="{BB962C8B-B14F-4D97-AF65-F5344CB8AC3E}">
        <p14:creationId xmlns:p14="http://schemas.microsoft.com/office/powerpoint/2010/main" val="2799089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5583A70-A4B6-4BD8-A024-0BC3D250554B}" type="datetimeFigureOut">
              <a:rPr lang="en-GB" smtClean="0"/>
              <a:t>09/02/2025</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1C799EC-C478-41A0-91F1-F9A282B22A68}" type="slidenum">
              <a:rPr lang="en-GB" smtClean="0"/>
              <a:t>‹#›</a:t>
            </a:fld>
            <a:endParaRPr lang="en-GB"/>
          </a:p>
        </p:txBody>
      </p:sp>
    </p:spTree>
    <p:extLst>
      <p:ext uri="{BB962C8B-B14F-4D97-AF65-F5344CB8AC3E}">
        <p14:creationId xmlns:p14="http://schemas.microsoft.com/office/powerpoint/2010/main" val="392177132"/>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Isosceles Triangle 15">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Isosceles Triangle 19">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Isosceles Triangle 20">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3" name="Rectangle 22">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B8754392-82B7-473B-B771-E90367DB1FA8}"/>
              </a:ext>
            </a:extLst>
          </p:cNvPr>
          <p:cNvPicPr>
            <a:picLocks noChangeAspect="1"/>
          </p:cNvPicPr>
          <p:nvPr/>
        </p:nvPicPr>
        <p:blipFill rotWithShape="1">
          <a:blip r:embed="rId2">
            <a:extLst>
              <a:ext uri="{28A0092B-C50C-407E-A947-70E740481C1C}">
                <a14:useLocalDpi xmlns:a14="http://schemas.microsoft.com/office/drawing/2010/main" val="0"/>
              </a:ext>
            </a:extLst>
          </a:blip>
          <a:srcRect t="37990" r="-1" b="12899"/>
          <a:stretch/>
        </p:blipFill>
        <p:spPr>
          <a:xfrm>
            <a:off x="568452" y="571500"/>
            <a:ext cx="11055096" cy="5715000"/>
          </a:xfrm>
          <a:prstGeom prst="rect">
            <a:avLst/>
          </a:prstGeom>
        </p:spPr>
      </p:pic>
    </p:spTree>
    <p:extLst>
      <p:ext uri="{BB962C8B-B14F-4D97-AF65-F5344CB8AC3E}">
        <p14:creationId xmlns:p14="http://schemas.microsoft.com/office/powerpoint/2010/main" val="3658779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5" name="Straight Connector 4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9" name="Isosceles Triangle 4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3" name="Isosceles Triangle 5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4" name="Isosceles Triangle 5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Rectangle 1">
            <a:extLst>
              <a:ext uri="{FF2B5EF4-FFF2-40B4-BE49-F238E27FC236}">
                <a16:creationId xmlns:a16="http://schemas.microsoft.com/office/drawing/2014/main" id="{869D049F-B258-4814-B79A-AE64E34A74B1}"/>
              </a:ext>
            </a:extLst>
          </p:cNvPr>
          <p:cNvSpPr/>
          <p:nvPr/>
        </p:nvSpPr>
        <p:spPr>
          <a:xfrm>
            <a:off x="6164483" y="933832"/>
            <a:ext cx="5399428" cy="5175624"/>
          </a:xfrm>
          <a:prstGeom prst="rect">
            <a:avLst/>
          </a:prstGeom>
        </p:spPr>
        <p:txBody>
          <a:bodyPr vert="horz" lIns="91440" tIns="45720" rIns="91440" bIns="45720" rtlCol="0">
            <a:normAutofit/>
          </a:bodyPr>
          <a:lstStyle/>
          <a:p>
            <a:pPr>
              <a:lnSpc>
                <a:spcPct val="90000"/>
              </a:lnSpc>
              <a:spcBef>
                <a:spcPts val="1000"/>
              </a:spcBef>
              <a:buClr>
                <a:schemeClr val="accent1"/>
              </a:buClr>
              <a:buSzPct val="80000"/>
            </a:pPr>
            <a:r>
              <a:rPr lang="en-US" sz="1200" dirty="0">
                <a:solidFill>
                  <a:schemeClr val="tx1">
                    <a:lumMod val="75000"/>
                    <a:lumOff val="25000"/>
                  </a:schemeClr>
                </a:solidFill>
              </a:rPr>
              <a:t>We understand how difficult it is for parents to leave their child and return to work. We will therefore work with you to ensure your child is settled and that you are happy with the care that we provide.</a:t>
            </a:r>
          </a:p>
          <a:p>
            <a:pPr>
              <a:lnSpc>
                <a:spcPct val="90000"/>
              </a:lnSpc>
              <a:spcBef>
                <a:spcPts val="1000"/>
              </a:spcBef>
              <a:buClr>
                <a:schemeClr val="accent1"/>
              </a:buClr>
              <a:buSzPct val="80000"/>
            </a:pPr>
            <a:r>
              <a:rPr lang="en-US" sz="1200" dirty="0">
                <a:solidFill>
                  <a:schemeClr val="tx1">
                    <a:lumMod val="75000"/>
                    <a:lumOff val="25000"/>
                  </a:schemeClr>
                </a:solidFill>
              </a:rPr>
              <a:t>We will organize settling in sessions for the parents and child. This gives you the opportunity to provide us with lots of information about your child, their likes and dislikes, routines, favorite activities, how to comfort them if they become upset and how they have reacted when left before. It gives us the opportunity to start to build a relationship with you and your child and to understand both your needs and wishes.</a:t>
            </a:r>
          </a:p>
          <a:p>
            <a:pPr>
              <a:lnSpc>
                <a:spcPct val="90000"/>
              </a:lnSpc>
              <a:spcBef>
                <a:spcPts val="1000"/>
              </a:spcBef>
              <a:buClr>
                <a:schemeClr val="accent1"/>
              </a:buClr>
              <a:buSzPct val="80000"/>
            </a:pPr>
            <a:endParaRPr lang="en-US" sz="1200" dirty="0">
              <a:solidFill>
                <a:schemeClr val="tx1">
                  <a:lumMod val="75000"/>
                  <a:lumOff val="25000"/>
                </a:schemeClr>
              </a:solidFill>
            </a:endParaRPr>
          </a:p>
          <a:p>
            <a:pPr>
              <a:lnSpc>
                <a:spcPct val="90000"/>
              </a:lnSpc>
              <a:spcBef>
                <a:spcPts val="1000"/>
              </a:spcBef>
              <a:buClr>
                <a:schemeClr val="accent1"/>
              </a:buClr>
              <a:buSzPct val="80000"/>
            </a:pPr>
            <a:r>
              <a:rPr lang="en-US" sz="1200" dirty="0">
                <a:solidFill>
                  <a:schemeClr val="tx1">
                    <a:lumMod val="75000"/>
                    <a:lumOff val="25000"/>
                  </a:schemeClr>
                </a:solidFill>
              </a:rPr>
              <a:t>We are happy for you to stay until you feel that your child is settled. Some children do take longer than others to settle and some settle quickly and then become distressed a few weeks into the placement. we will work with you to support your child through this transition period and make it as easy as possible. It is important that you and your child are relaxed and happy in the setting and with the care provided.</a:t>
            </a:r>
          </a:p>
          <a:p>
            <a:pPr>
              <a:lnSpc>
                <a:spcPct val="90000"/>
              </a:lnSpc>
              <a:spcBef>
                <a:spcPts val="1000"/>
              </a:spcBef>
              <a:buClr>
                <a:schemeClr val="accent1"/>
              </a:buClr>
              <a:buSzPct val="80000"/>
            </a:pPr>
            <a:endParaRPr lang="en-US" sz="1200" dirty="0">
              <a:solidFill>
                <a:schemeClr val="tx1">
                  <a:lumMod val="75000"/>
                  <a:lumOff val="25000"/>
                </a:schemeClr>
              </a:solidFill>
            </a:endParaRPr>
          </a:p>
          <a:p>
            <a:pPr>
              <a:lnSpc>
                <a:spcPct val="90000"/>
              </a:lnSpc>
              <a:spcBef>
                <a:spcPts val="1000"/>
              </a:spcBef>
              <a:buClr>
                <a:schemeClr val="accent1"/>
              </a:buClr>
              <a:buSzPct val="80000"/>
            </a:pPr>
            <a:r>
              <a:rPr lang="en-US" sz="1200" dirty="0">
                <a:solidFill>
                  <a:schemeClr val="tx1">
                    <a:lumMod val="75000"/>
                    <a:lumOff val="25000"/>
                  </a:schemeClr>
                </a:solidFill>
              </a:rPr>
              <a:t>Some parents find it helpful to call us during the day to find out how their child is. We are happy to take your calls, but sometimes we are not able to talk for long, or even to answer the telephone if we are attending to a child’s personal needs, for example changing a nappy. So please do not panic if you call and there is no answer.</a:t>
            </a:r>
          </a:p>
          <a:p>
            <a:pPr>
              <a:lnSpc>
                <a:spcPct val="90000"/>
              </a:lnSpc>
              <a:spcBef>
                <a:spcPts val="1000"/>
              </a:spcBef>
              <a:buClr>
                <a:schemeClr val="accent1"/>
              </a:buClr>
              <a:buSzPct val="80000"/>
            </a:pPr>
            <a:endParaRPr lang="en-US" sz="1200" dirty="0">
              <a:solidFill>
                <a:schemeClr val="tx1">
                  <a:lumMod val="75000"/>
                  <a:lumOff val="25000"/>
                </a:schemeClr>
              </a:solidFill>
            </a:endParaRPr>
          </a:p>
          <a:p>
            <a:pPr>
              <a:lnSpc>
                <a:spcPct val="90000"/>
              </a:lnSpc>
              <a:spcBef>
                <a:spcPts val="1000"/>
              </a:spcBef>
              <a:buClr>
                <a:schemeClr val="accent1"/>
              </a:buClr>
              <a:buSzPct val="80000"/>
            </a:pPr>
            <a:r>
              <a:rPr lang="en-US" sz="1200" dirty="0">
                <a:solidFill>
                  <a:schemeClr val="tx1">
                    <a:lumMod val="75000"/>
                    <a:lumOff val="25000"/>
                  </a:schemeClr>
                </a:solidFill>
              </a:rPr>
              <a:t>There is no charge for settling in sessions and the number of sessions is based on each individual child and their parents /carers.</a:t>
            </a:r>
          </a:p>
        </p:txBody>
      </p:sp>
      <p:pic>
        <p:nvPicPr>
          <p:cNvPr id="3" name="Picture 2">
            <a:extLst>
              <a:ext uri="{FF2B5EF4-FFF2-40B4-BE49-F238E27FC236}">
                <a16:creationId xmlns:a16="http://schemas.microsoft.com/office/drawing/2014/main" id="{1E082B3D-9AEB-4967-8EDF-3F40B5F85251}"/>
              </a:ext>
            </a:extLst>
          </p:cNvPr>
          <p:cNvPicPr>
            <a:picLocks noChangeAspect="1"/>
          </p:cNvPicPr>
          <p:nvPr/>
        </p:nvPicPr>
        <p:blipFill rotWithShape="1">
          <a:blip r:embed="rId2"/>
          <a:srcRect l="3921" r="17588" b="-1"/>
          <a:stretch/>
        </p:blipFill>
        <p:spPr>
          <a:xfrm>
            <a:off x="651773" y="1183064"/>
            <a:ext cx="4734092" cy="3882362"/>
          </a:xfrm>
          <a:prstGeom prst="rect">
            <a:avLst/>
          </a:prstGeom>
        </p:spPr>
      </p:pic>
      <p:sp>
        <p:nvSpPr>
          <p:cNvPr id="4" name="Rectangle 3">
            <a:extLst>
              <a:ext uri="{FF2B5EF4-FFF2-40B4-BE49-F238E27FC236}">
                <a16:creationId xmlns:a16="http://schemas.microsoft.com/office/drawing/2014/main" id="{11CEFE30-521B-427E-AA7A-EBCB6C4437DA}"/>
              </a:ext>
            </a:extLst>
          </p:cNvPr>
          <p:cNvSpPr/>
          <p:nvPr/>
        </p:nvSpPr>
        <p:spPr>
          <a:xfrm>
            <a:off x="677334" y="609600"/>
            <a:ext cx="3843375" cy="5175624"/>
          </a:xfrm>
          <a:prstGeom prst="rect">
            <a:avLst/>
          </a:prstGeom>
        </p:spPr>
        <p:txBody>
          <a:bodyPr vert="horz" lIns="91440" tIns="45720" rIns="91440" bIns="45720" rtlCol="0" anchor="ctr">
            <a:normAutofit/>
          </a:bodyPr>
          <a:lstStyle/>
          <a:p>
            <a:pPr>
              <a:spcBef>
                <a:spcPct val="0"/>
              </a:spcBef>
              <a:spcAft>
                <a:spcPts val="600"/>
              </a:spcAft>
            </a:pPr>
            <a:endParaRPr lang="en-US" sz="3600" b="0" cap="none" spc="0" dirty="0">
              <a:ln w="0"/>
              <a:solidFill>
                <a:schemeClr val="tx1">
                  <a:lumMod val="85000"/>
                  <a:lumOff val="15000"/>
                </a:schemeClr>
              </a:solidFill>
              <a:effectLst>
                <a:outerShdw blurRad="38100" dist="19050" dir="2700000" algn="tl" rotWithShape="0">
                  <a:schemeClr val="dk1">
                    <a:alpha val="40000"/>
                  </a:schemeClr>
                </a:outerShdw>
              </a:effectLst>
              <a:latin typeface="+mj-lt"/>
              <a:ea typeface="+mj-ea"/>
              <a:cs typeface="+mj-cs"/>
            </a:endParaRPr>
          </a:p>
        </p:txBody>
      </p:sp>
    </p:spTree>
    <p:extLst>
      <p:ext uri="{BB962C8B-B14F-4D97-AF65-F5344CB8AC3E}">
        <p14:creationId xmlns:p14="http://schemas.microsoft.com/office/powerpoint/2010/main" val="379506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BFF60B97-5EB1-411D-9287-82F79E225F9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8" name="Straight Connector 27">
              <a:extLst>
                <a:ext uri="{FF2B5EF4-FFF2-40B4-BE49-F238E27FC236}">
                  <a16:creationId xmlns:a16="http://schemas.microsoft.com/office/drawing/2014/main" id="{D674D93F-5BDC-4ACB-A8CA-7E981651184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08928BCD-A664-442D-ABA1-C3CFBED999E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 name="Rectangle 23">
              <a:extLst>
                <a:ext uri="{FF2B5EF4-FFF2-40B4-BE49-F238E27FC236}">
                  <a16:creationId xmlns:a16="http://schemas.microsoft.com/office/drawing/2014/main" id="{BA984793-63CC-45CB-A884-996FAAC233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 name="Rectangle 25">
              <a:extLst>
                <a:ext uri="{FF2B5EF4-FFF2-40B4-BE49-F238E27FC236}">
                  <a16:creationId xmlns:a16="http://schemas.microsoft.com/office/drawing/2014/main" id="{2F0C28C5-1A58-4CFD-AE80-A035DCD738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2" name="Isosceles Triangle 31">
              <a:extLst>
                <a:ext uri="{FF2B5EF4-FFF2-40B4-BE49-F238E27FC236}">
                  <a16:creationId xmlns:a16="http://schemas.microsoft.com/office/drawing/2014/main" id="{95D7054E-4DD9-45B4-9774-43146D6C73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3" name="Rectangle 27">
              <a:extLst>
                <a:ext uri="{FF2B5EF4-FFF2-40B4-BE49-F238E27FC236}">
                  <a16:creationId xmlns:a16="http://schemas.microsoft.com/office/drawing/2014/main" id="{B82025D2-80F5-4523-8D68-3831F8711F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4" name="Rectangle 28">
              <a:extLst>
                <a:ext uri="{FF2B5EF4-FFF2-40B4-BE49-F238E27FC236}">
                  <a16:creationId xmlns:a16="http://schemas.microsoft.com/office/drawing/2014/main" id="{BC890E5E-6997-4B43-8F03-33C4CA22B6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5" name="Rectangle 29">
              <a:extLst>
                <a:ext uri="{FF2B5EF4-FFF2-40B4-BE49-F238E27FC236}">
                  <a16:creationId xmlns:a16="http://schemas.microsoft.com/office/drawing/2014/main" id="{A8F61413-378E-434E-BB32-C83A8B826E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6" name="Isosceles Triangle 35">
              <a:extLst>
                <a:ext uri="{FF2B5EF4-FFF2-40B4-BE49-F238E27FC236}">
                  <a16:creationId xmlns:a16="http://schemas.microsoft.com/office/drawing/2014/main" id="{22FCA4F9-826F-46CC-97AA-E951F199A6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7" name="Isosceles Triangle 36">
              <a:extLst>
                <a:ext uri="{FF2B5EF4-FFF2-40B4-BE49-F238E27FC236}">
                  <a16:creationId xmlns:a16="http://schemas.microsoft.com/office/drawing/2014/main" id="{96E65488-263B-49DE-A257-2F17752147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useBgFill="1">
        <p:nvSpPr>
          <p:cNvPr id="39" name="Rectangle 38">
            <a:extLst>
              <a:ext uri="{FF2B5EF4-FFF2-40B4-BE49-F238E27FC236}">
                <a16:creationId xmlns:a16="http://schemas.microsoft.com/office/drawing/2014/main" id="{0C2A8CEB-6C37-426B-81F9-CC8BDBBBF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B3B8B414-C365-4870-B409-F8C0366FC2EE}"/>
              </a:ext>
            </a:extLst>
          </p:cNvPr>
          <p:cNvPicPr>
            <a:picLocks noChangeAspect="1"/>
          </p:cNvPicPr>
          <p:nvPr/>
        </p:nvPicPr>
        <p:blipFill rotWithShape="1">
          <a:blip r:embed="rId2"/>
          <a:srcRect t="3787" r="-1" b="20290"/>
          <a:stretch/>
        </p:blipFill>
        <p:spPr>
          <a:xfrm>
            <a:off x="20" y="8477"/>
            <a:ext cx="7497313" cy="6857990"/>
          </a:xfrm>
          <a:prstGeom prst="rect">
            <a:avLst/>
          </a:prstGeom>
        </p:spPr>
      </p:pic>
      <p:sp>
        <p:nvSpPr>
          <p:cNvPr id="41" name="Freeform: Shape 40">
            <a:extLst>
              <a:ext uri="{FF2B5EF4-FFF2-40B4-BE49-F238E27FC236}">
                <a16:creationId xmlns:a16="http://schemas.microsoft.com/office/drawing/2014/main" id="{F3A2F260-D080-447B-9A2D-11973C05D9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1250779"/>
            <a:ext cx="6067887" cy="4515399"/>
          </a:xfrm>
          <a:custGeom>
            <a:avLst/>
            <a:gdLst>
              <a:gd name="connsiteX0" fmla="*/ 0 w 6067887"/>
              <a:gd name="connsiteY0" fmla="*/ 0 h 4515399"/>
              <a:gd name="connsiteX1" fmla="*/ 6067887 w 6067887"/>
              <a:gd name="connsiteY1" fmla="*/ 0 h 4515399"/>
              <a:gd name="connsiteX2" fmla="*/ 4705907 w 6067887"/>
              <a:gd name="connsiteY2" fmla="*/ 4515399 h 4515399"/>
              <a:gd name="connsiteX3" fmla="*/ 0 w 6067887"/>
              <a:gd name="connsiteY3" fmla="*/ 4515399 h 4515399"/>
            </a:gdLst>
            <a:ahLst/>
            <a:cxnLst>
              <a:cxn ang="0">
                <a:pos x="connsiteX0" y="connsiteY0"/>
              </a:cxn>
              <a:cxn ang="0">
                <a:pos x="connsiteX1" y="connsiteY1"/>
              </a:cxn>
              <a:cxn ang="0">
                <a:pos x="connsiteX2" y="connsiteY2"/>
              </a:cxn>
              <a:cxn ang="0">
                <a:pos x="connsiteX3" y="connsiteY3"/>
              </a:cxn>
            </a:cxnLst>
            <a:rect l="l" t="t" r="r" b="b"/>
            <a:pathLst>
              <a:path w="6067887" h="4515399">
                <a:moveTo>
                  <a:pt x="0" y="0"/>
                </a:moveTo>
                <a:lnTo>
                  <a:pt x="6067887" y="0"/>
                </a:lnTo>
                <a:lnTo>
                  <a:pt x="4705907" y="4515399"/>
                </a:lnTo>
                <a:lnTo>
                  <a:pt x="0" y="4515399"/>
                </a:lnTo>
                <a:close/>
              </a:path>
            </a:pathLst>
          </a:cu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Rectangle 2">
            <a:extLst>
              <a:ext uri="{FF2B5EF4-FFF2-40B4-BE49-F238E27FC236}">
                <a16:creationId xmlns:a16="http://schemas.microsoft.com/office/drawing/2014/main" id="{2B3011EA-43D6-4051-9B4F-FF20A1EE7F65}"/>
              </a:ext>
            </a:extLst>
          </p:cNvPr>
          <p:cNvSpPr/>
          <p:nvPr/>
        </p:nvSpPr>
        <p:spPr>
          <a:xfrm>
            <a:off x="573206" y="1711250"/>
            <a:ext cx="4817660" cy="977359"/>
          </a:xfrm>
          <a:prstGeom prst="rect">
            <a:avLst/>
          </a:prstGeom>
        </p:spPr>
        <p:txBody>
          <a:bodyPr vert="horz" lIns="91440" tIns="45720" rIns="91440" bIns="45720" rtlCol="0" anchor="t">
            <a:normAutofit/>
          </a:bodyPr>
          <a:lstStyle/>
          <a:p>
            <a:pPr>
              <a:spcBef>
                <a:spcPct val="0"/>
              </a:spcBef>
              <a:spcAft>
                <a:spcPts val="600"/>
              </a:spcAft>
            </a:pPr>
            <a:r>
              <a:rPr lang="en-US" sz="3200" b="0" cap="none" spc="0">
                <a:ln w="0"/>
                <a:solidFill>
                  <a:schemeClr val="accent1"/>
                </a:solidFill>
                <a:effectLst>
                  <a:outerShdw blurRad="38100" dist="19050" dir="2700000" algn="tl" rotWithShape="0">
                    <a:schemeClr val="dk1">
                      <a:alpha val="40000"/>
                    </a:schemeClr>
                  </a:outerShdw>
                </a:effectLst>
                <a:latin typeface="+mj-lt"/>
                <a:ea typeface="+mj-ea"/>
                <a:cs typeface="+mj-cs"/>
              </a:rPr>
              <a:t>Food…</a:t>
            </a:r>
          </a:p>
        </p:txBody>
      </p:sp>
      <p:sp>
        <p:nvSpPr>
          <p:cNvPr id="4" name="Rectangle 3">
            <a:extLst>
              <a:ext uri="{FF2B5EF4-FFF2-40B4-BE49-F238E27FC236}">
                <a16:creationId xmlns:a16="http://schemas.microsoft.com/office/drawing/2014/main" id="{AB3E222E-A616-43DC-9F9E-9AAE465BFDAE}"/>
              </a:ext>
            </a:extLst>
          </p:cNvPr>
          <p:cNvSpPr/>
          <p:nvPr/>
        </p:nvSpPr>
        <p:spPr>
          <a:xfrm>
            <a:off x="495972" y="2423481"/>
            <a:ext cx="4552683" cy="2994825"/>
          </a:xfrm>
          <a:prstGeom prst="rect">
            <a:avLst/>
          </a:prstGeom>
        </p:spPr>
        <p:txBody>
          <a:bodyPr vert="horz" lIns="91440" tIns="45720" rIns="91440" bIns="45720" rtlCol="0">
            <a:normAutofit/>
          </a:bodyPr>
          <a:lstStyle/>
          <a:p>
            <a:pPr>
              <a:lnSpc>
                <a:spcPct val="90000"/>
              </a:lnSpc>
              <a:spcBef>
                <a:spcPts val="1000"/>
              </a:spcBef>
              <a:buClr>
                <a:schemeClr val="accent1"/>
              </a:buClr>
              <a:buSzPct val="80000"/>
              <a:buFont typeface="Wingdings 3" charset="2"/>
              <a:buChar char=""/>
            </a:pPr>
            <a:r>
              <a:rPr lang="en-US" sz="1300" dirty="0">
                <a:solidFill>
                  <a:schemeClr val="tx1">
                    <a:lumMod val="75000"/>
                    <a:lumOff val="25000"/>
                  </a:schemeClr>
                </a:solidFill>
              </a:rPr>
              <a:t>All the food and snacks provided at nursery are home made using fresh and healthy fruit and vegetables sourced from local suppliers.</a:t>
            </a:r>
          </a:p>
          <a:p>
            <a:pPr>
              <a:lnSpc>
                <a:spcPct val="90000"/>
              </a:lnSpc>
              <a:spcBef>
                <a:spcPts val="1000"/>
              </a:spcBef>
              <a:buClr>
                <a:schemeClr val="accent1"/>
              </a:buClr>
              <a:buSzPct val="80000"/>
              <a:buFont typeface="Wingdings 3" charset="2"/>
              <a:buChar char=""/>
            </a:pPr>
            <a:endParaRPr lang="en-US" sz="13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1300" dirty="0">
                <a:solidFill>
                  <a:schemeClr val="tx1">
                    <a:lumMod val="75000"/>
                    <a:lumOff val="25000"/>
                  </a:schemeClr>
                </a:solidFill>
              </a:rPr>
              <a:t>At mealtimes we all come together and eat in the dining room. The children are encouraged to help set up tables and serve their own food where possible. </a:t>
            </a:r>
          </a:p>
          <a:p>
            <a:pPr>
              <a:lnSpc>
                <a:spcPct val="90000"/>
              </a:lnSpc>
              <a:spcBef>
                <a:spcPts val="1000"/>
              </a:spcBef>
              <a:buClr>
                <a:schemeClr val="accent1"/>
              </a:buClr>
              <a:buSzPct val="80000"/>
              <a:buFont typeface="Wingdings 3" charset="2"/>
              <a:buChar char=""/>
            </a:pPr>
            <a:endParaRPr lang="en-US" sz="13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1300" dirty="0">
                <a:solidFill>
                  <a:schemeClr val="tx1">
                    <a:lumMod val="75000"/>
                    <a:lumOff val="25000"/>
                  </a:schemeClr>
                </a:solidFill>
              </a:rPr>
              <a:t>We cater for all cultural and religious needs and have vigorous plans in place for any allergies that children may have. All our menus can be adapted to suit, and this can be discussed with staff at any time.</a:t>
            </a:r>
          </a:p>
          <a:p>
            <a:pPr>
              <a:lnSpc>
                <a:spcPct val="90000"/>
              </a:lnSpc>
              <a:spcBef>
                <a:spcPts val="1000"/>
              </a:spcBef>
              <a:buClr>
                <a:schemeClr val="accent1"/>
              </a:buClr>
              <a:buSzPct val="80000"/>
              <a:buFont typeface="Wingdings 3" charset="2"/>
              <a:buChar char=""/>
            </a:pPr>
            <a:endParaRPr lang="en-US" sz="1000" dirty="0">
              <a:solidFill>
                <a:schemeClr val="tx1">
                  <a:lumMod val="75000"/>
                  <a:lumOff val="25000"/>
                </a:schemeClr>
              </a:solidFill>
            </a:endParaRPr>
          </a:p>
        </p:txBody>
      </p:sp>
      <p:pic>
        <p:nvPicPr>
          <p:cNvPr id="7" name="Picture 6">
            <a:extLst>
              <a:ext uri="{FF2B5EF4-FFF2-40B4-BE49-F238E27FC236}">
                <a16:creationId xmlns:a16="http://schemas.microsoft.com/office/drawing/2014/main" id="{60B94C9D-5204-4D05-916D-60A4A13F4E5A}"/>
              </a:ext>
            </a:extLst>
          </p:cNvPr>
          <p:cNvPicPr>
            <a:picLocks noChangeAspect="1"/>
          </p:cNvPicPr>
          <p:nvPr/>
        </p:nvPicPr>
        <p:blipFill rotWithShape="1">
          <a:blip r:embed="rId3"/>
          <a:srcRect t="21424" r="3" b="5538"/>
          <a:stretch/>
        </p:blipFill>
        <p:spPr>
          <a:xfrm>
            <a:off x="7497333" y="10"/>
            <a:ext cx="4694666" cy="3428990"/>
          </a:xfrm>
          <a:prstGeom prst="rect">
            <a:avLst/>
          </a:prstGeom>
        </p:spPr>
      </p:pic>
      <p:pic>
        <p:nvPicPr>
          <p:cNvPr id="6" name="Picture 5">
            <a:extLst>
              <a:ext uri="{FF2B5EF4-FFF2-40B4-BE49-F238E27FC236}">
                <a16:creationId xmlns:a16="http://schemas.microsoft.com/office/drawing/2014/main" id="{FF18B68E-37CD-4982-8D58-CA0D080F2BAE}"/>
              </a:ext>
            </a:extLst>
          </p:cNvPr>
          <p:cNvPicPr>
            <a:picLocks noChangeAspect="1"/>
          </p:cNvPicPr>
          <p:nvPr/>
        </p:nvPicPr>
        <p:blipFill rotWithShape="1">
          <a:blip r:embed="rId4"/>
          <a:srcRect t="891" r="-2" b="15566"/>
          <a:stretch/>
        </p:blipFill>
        <p:spPr>
          <a:xfrm>
            <a:off x="7497333" y="3429000"/>
            <a:ext cx="4690872" cy="3429000"/>
          </a:xfrm>
          <a:prstGeom prst="rect">
            <a:avLst/>
          </a:prstGeom>
        </p:spPr>
      </p:pic>
    </p:spTree>
    <p:extLst>
      <p:ext uri="{BB962C8B-B14F-4D97-AF65-F5344CB8AC3E}">
        <p14:creationId xmlns:p14="http://schemas.microsoft.com/office/powerpoint/2010/main" val="2393312223"/>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6505C55-B6DE-4F79-BBBF-F6378FE51CC3}"/>
              </a:ext>
            </a:extLst>
          </p:cNvPr>
          <p:cNvSpPr txBox="1"/>
          <p:nvPr/>
        </p:nvSpPr>
        <p:spPr>
          <a:xfrm>
            <a:off x="4786008" y="116733"/>
            <a:ext cx="3735421" cy="369332"/>
          </a:xfrm>
          <a:prstGeom prst="rect">
            <a:avLst/>
          </a:prstGeom>
          <a:noFill/>
        </p:spPr>
        <p:txBody>
          <a:bodyPr wrap="square" rtlCol="0">
            <a:spAutoFit/>
          </a:bodyPr>
          <a:lstStyle/>
          <a:p>
            <a:r>
              <a:rPr lang="en-GB" dirty="0"/>
              <a:t>Menu Example</a:t>
            </a:r>
          </a:p>
        </p:txBody>
      </p:sp>
      <p:pic>
        <p:nvPicPr>
          <p:cNvPr id="4" name="Picture 3">
            <a:extLst>
              <a:ext uri="{FF2B5EF4-FFF2-40B4-BE49-F238E27FC236}">
                <a16:creationId xmlns:a16="http://schemas.microsoft.com/office/drawing/2014/main" id="{BCB34433-232A-433B-9A0C-A1B379B9D635}"/>
              </a:ext>
            </a:extLst>
          </p:cNvPr>
          <p:cNvPicPr>
            <a:picLocks noChangeAspect="1"/>
          </p:cNvPicPr>
          <p:nvPr/>
        </p:nvPicPr>
        <p:blipFill rotWithShape="1">
          <a:blip r:embed="rId2"/>
          <a:srcRect l="13723" t="23971" r="13989" b="12341"/>
          <a:stretch/>
        </p:blipFill>
        <p:spPr>
          <a:xfrm>
            <a:off x="389105" y="603114"/>
            <a:ext cx="11488367" cy="6254885"/>
          </a:xfrm>
          <a:prstGeom prst="rect">
            <a:avLst/>
          </a:prstGeom>
        </p:spPr>
      </p:pic>
    </p:spTree>
    <p:extLst>
      <p:ext uri="{BB962C8B-B14F-4D97-AF65-F5344CB8AC3E}">
        <p14:creationId xmlns:p14="http://schemas.microsoft.com/office/powerpoint/2010/main" val="435570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5848A93-29AB-B160-8529-3B6588A0EFF9}"/>
              </a:ext>
            </a:extLst>
          </p:cNvPr>
          <p:cNvSpPr txBox="1"/>
          <p:nvPr/>
        </p:nvSpPr>
        <p:spPr>
          <a:xfrm>
            <a:off x="2639293" y="143687"/>
            <a:ext cx="5330536" cy="646331"/>
          </a:xfrm>
          <a:prstGeom prst="rect">
            <a:avLst/>
          </a:prstGeom>
          <a:noFill/>
        </p:spPr>
        <p:txBody>
          <a:bodyPr wrap="square" rtlCol="0">
            <a:spAutoFit/>
          </a:bodyPr>
          <a:lstStyle/>
          <a:p>
            <a:pPr algn="ctr"/>
            <a:r>
              <a:rPr lang="en-GB"/>
              <a:t>Our nursery provides flexible childcare at affordable rates.</a:t>
            </a:r>
          </a:p>
        </p:txBody>
      </p:sp>
      <p:sp>
        <p:nvSpPr>
          <p:cNvPr id="4" name="TextBox 3">
            <a:extLst>
              <a:ext uri="{FF2B5EF4-FFF2-40B4-BE49-F238E27FC236}">
                <a16:creationId xmlns:a16="http://schemas.microsoft.com/office/drawing/2014/main" id="{F1030C45-C2C0-3125-E369-11BD86FE92B7}"/>
              </a:ext>
            </a:extLst>
          </p:cNvPr>
          <p:cNvSpPr txBox="1"/>
          <p:nvPr/>
        </p:nvSpPr>
        <p:spPr>
          <a:xfrm>
            <a:off x="155864" y="706581"/>
            <a:ext cx="4655127" cy="2800767"/>
          </a:xfrm>
          <a:prstGeom prst="rect">
            <a:avLst/>
          </a:prstGeom>
          <a:noFill/>
        </p:spPr>
        <p:txBody>
          <a:bodyPr wrap="square" rtlCol="0">
            <a:spAutoFit/>
          </a:bodyPr>
          <a:lstStyle/>
          <a:p>
            <a:r>
              <a:rPr lang="en-GB" sz="1600" b="1" u="sng" dirty="0">
                <a:solidFill>
                  <a:schemeClr val="accent1"/>
                </a:solidFill>
              </a:rPr>
              <a:t>Nursery Fees-</a:t>
            </a:r>
          </a:p>
          <a:p>
            <a:r>
              <a:rPr lang="en-GB" sz="1600" dirty="0"/>
              <a:t>At Rachael’s Rascals we charge an hourly rate for our childcare services. </a:t>
            </a:r>
          </a:p>
          <a:p>
            <a:r>
              <a:rPr lang="en-GB" sz="1600" dirty="0"/>
              <a:t>Our fees all include-</a:t>
            </a:r>
          </a:p>
          <a:p>
            <a:r>
              <a:rPr lang="en-GB" sz="1600" dirty="0"/>
              <a:t>•	Nappies and wipes </a:t>
            </a:r>
          </a:p>
          <a:p>
            <a:r>
              <a:rPr lang="en-GB" sz="1600" dirty="0"/>
              <a:t>•	Breakfast</a:t>
            </a:r>
          </a:p>
          <a:p>
            <a:r>
              <a:rPr lang="en-GB" sz="1600" dirty="0"/>
              <a:t>•	Morning and afternoon snacks</a:t>
            </a:r>
          </a:p>
          <a:p>
            <a:r>
              <a:rPr lang="en-GB" sz="1600" dirty="0"/>
              <a:t>•	Lunch</a:t>
            </a:r>
          </a:p>
          <a:p>
            <a:r>
              <a:rPr lang="en-GB" sz="1600" dirty="0"/>
              <a:t>•	Tea</a:t>
            </a:r>
          </a:p>
          <a:p>
            <a:r>
              <a:rPr lang="en-GB" sz="1600" dirty="0"/>
              <a:t>•	Fresh water available throughout day       and at meals</a:t>
            </a:r>
          </a:p>
        </p:txBody>
      </p:sp>
      <p:graphicFrame>
        <p:nvGraphicFramePr>
          <p:cNvPr id="7" name="Table 6">
            <a:extLst>
              <a:ext uri="{FF2B5EF4-FFF2-40B4-BE49-F238E27FC236}">
                <a16:creationId xmlns:a16="http://schemas.microsoft.com/office/drawing/2014/main" id="{5C70A04A-BEEC-1F81-D06F-3111A4C4DC48}"/>
              </a:ext>
            </a:extLst>
          </p:cNvPr>
          <p:cNvGraphicFramePr>
            <a:graphicFrameLocks noGrp="1"/>
          </p:cNvGraphicFramePr>
          <p:nvPr>
            <p:extLst>
              <p:ext uri="{D42A27DB-BD31-4B8C-83A1-F6EECF244321}">
                <p14:modId xmlns:p14="http://schemas.microsoft.com/office/powerpoint/2010/main" val="159923962"/>
              </p:ext>
            </p:extLst>
          </p:nvPr>
        </p:nvGraphicFramePr>
        <p:xfrm>
          <a:off x="4683640" y="1352912"/>
          <a:ext cx="6572378" cy="1031223"/>
        </p:xfrm>
        <a:graphic>
          <a:graphicData uri="http://schemas.openxmlformats.org/drawingml/2006/table">
            <a:tbl>
              <a:tblPr firstRow="1" firstCol="1" bandRow="1">
                <a:tableStyleId>{5C22544A-7EE6-4342-B048-85BDC9FD1C3A}</a:tableStyleId>
              </a:tblPr>
              <a:tblGrid>
                <a:gridCol w="1527534">
                  <a:extLst>
                    <a:ext uri="{9D8B030D-6E8A-4147-A177-3AD203B41FA5}">
                      <a16:colId xmlns:a16="http://schemas.microsoft.com/office/drawing/2014/main" val="2795020246"/>
                    </a:ext>
                  </a:extLst>
                </a:gridCol>
                <a:gridCol w="1647006">
                  <a:extLst>
                    <a:ext uri="{9D8B030D-6E8A-4147-A177-3AD203B41FA5}">
                      <a16:colId xmlns:a16="http://schemas.microsoft.com/office/drawing/2014/main" val="2807243200"/>
                    </a:ext>
                  </a:extLst>
                </a:gridCol>
                <a:gridCol w="1707453">
                  <a:extLst>
                    <a:ext uri="{9D8B030D-6E8A-4147-A177-3AD203B41FA5}">
                      <a16:colId xmlns:a16="http://schemas.microsoft.com/office/drawing/2014/main" val="2584225353"/>
                    </a:ext>
                  </a:extLst>
                </a:gridCol>
                <a:gridCol w="1690385">
                  <a:extLst>
                    <a:ext uri="{9D8B030D-6E8A-4147-A177-3AD203B41FA5}">
                      <a16:colId xmlns:a16="http://schemas.microsoft.com/office/drawing/2014/main" val="3094341648"/>
                    </a:ext>
                  </a:extLst>
                </a:gridCol>
              </a:tblGrid>
              <a:tr h="343741">
                <a:tc>
                  <a:txBody>
                    <a:bodyPr/>
                    <a:lstStyle/>
                    <a:p>
                      <a:pPr>
                        <a:lnSpc>
                          <a:spcPct val="107000"/>
                        </a:lnSpc>
                        <a:spcAft>
                          <a:spcPts val="800"/>
                        </a:spcAft>
                      </a:pPr>
                      <a:r>
                        <a:rPr lang="en-GB" sz="1200">
                          <a:effectLst/>
                        </a:rPr>
                        <a:t>Age of child</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200">
                          <a:effectLst/>
                        </a:rPr>
                        <a:t>Rates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200" dirty="0">
                          <a:effectLst/>
                        </a:rPr>
                        <a:t>Opening times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200">
                          <a:effectLst/>
                        </a:rPr>
                        <a:t>Closing times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0209530"/>
                  </a:ext>
                </a:extLst>
              </a:tr>
              <a:tr h="343741">
                <a:tc>
                  <a:txBody>
                    <a:bodyPr/>
                    <a:lstStyle/>
                    <a:p>
                      <a:pPr>
                        <a:lnSpc>
                          <a:spcPct val="107000"/>
                        </a:lnSpc>
                        <a:spcAft>
                          <a:spcPts val="800"/>
                        </a:spcAft>
                      </a:pPr>
                      <a:r>
                        <a:rPr lang="en-GB" sz="1200">
                          <a:effectLst/>
                        </a:rPr>
                        <a:t>0-3years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200">
                          <a:effectLst/>
                        </a:rPr>
                        <a:t>£5.50 per hour</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200">
                          <a:effectLst/>
                        </a:rPr>
                        <a:t>7.30am</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200">
                          <a:effectLst/>
                        </a:rPr>
                        <a:t>6.30pm</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70138792"/>
                  </a:ext>
                </a:extLst>
              </a:tr>
              <a:tr h="343741">
                <a:tc>
                  <a:txBody>
                    <a:bodyPr/>
                    <a:lstStyle/>
                    <a:p>
                      <a:pPr>
                        <a:lnSpc>
                          <a:spcPct val="107000"/>
                        </a:lnSpc>
                        <a:spcAft>
                          <a:spcPts val="800"/>
                        </a:spcAft>
                      </a:pPr>
                      <a:r>
                        <a:rPr lang="en-GB" sz="1200">
                          <a:effectLst/>
                        </a:rPr>
                        <a:t>3-4 years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200">
                          <a:effectLst/>
                        </a:rPr>
                        <a:t>£5.00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200">
                          <a:effectLst/>
                        </a:rPr>
                        <a:t>7.30am</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200" dirty="0">
                          <a:effectLst/>
                        </a:rPr>
                        <a:t>6.30pm</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14343270"/>
                  </a:ext>
                </a:extLst>
              </a:tr>
            </a:tbl>
          </a:graphicData>
        </a:graphic>
      </p:graphicFrame>
      <p:sp>
        <p:nvSpPr>
          <p:cNvPr id="9" name="TextBox 8">
            <a:extLst>
              <a:ext uri="{FF2B5EF4-FFF2-40B4-BE49-F238E27FC236}">
                <a16:creationId xmlns:a16="http://schemas.microsoft.com/office/drawing/2014/main" id="{772D6AEF-2A80-5434-55A0-FC366D41DF1B}"/>
              </a:ext>
            </a:extLst>
          </p:cNvPr>
          <p:cNvSpPr txBox="1"/>
          <p:nvPr/>
        </p:nvSpPr>
        <p:spPr>
          <a:xfrm>
            <a:off x="298739" y="3576803"/>
            <a:ext cx="6104658" cy="1231106"/>
          </a:xfrm>
          <a:prstGeom prst="rect">
            <a:avLst/>
          </a:prstGeom>
          <a:noFill/>
        </p:spPr>
        <p:txBody>
          <a:bodyPr wrap="square">
            <a:spAutoFit/>
          </a:bodyPr>
          <a:lstStyle/>
          <a:p>
            <a:r>
              <a:rPr lang="en-GB" b="1" u="sng" dirty="0">
                <a:solidFill>
                  <a:schemeClr val="accent1"/>
                </a:solidFill>
              </a:rPr>
              <a:t>Funding-</a:t>
            </a:r>
          </a:p>
          <a:p>
            <a:r>
              <a:rPr lang="en-GB" dirty="0"/>
              <a:t>We offer places for funding and have no hidden fees!</a:t>
            </a:r>
          </a:p>
          <a:p>
            <a:r>
              <a:rPr lang="en-GB" dirty="0"/>
              <a:t>We can offer funding spread across the week or month so you can use the hours to fit around the days you need.</a:t>
            </a:r>
          </a:p>
        </p:txBody>
      </p:sp>
      <p:graphicFrame>
        <p:nvGraphicFramePr>
          <p:cNvPr id="10" name="Table 9">
            <a:extLst>
              <a:ext uri="{FF2B5EF4-FFF2-40B4-BE49-F238E27FC236}">
                <a16:creationId xmlns:a16="http://schemas.microsoft.com/office/drawing/2014/main" id="{ADF26503-9F35-24CD-B3D4-20955A6932F1}"/>
              </a:ext>
            </a:extLst>
          </p:cNvPr>
          <p:cNvGraphicFramePr>
            <a:graphicFrameLocks noGrp="1"/>
          </p:cNvGraphicFramePr>
          <p:nvPr>
            <p:extLst>
              <p:ext uri="{D42A27DB-BD31-4B8C-83A1-F6EECF244321}">
                <p14:modId xmlns:p14="http://schemas.microsoft.com/office/powerpoint/2010/main" val="1003512156"/>
              </p:ext>
            </p:extLst>
          </p:nvPr>
        </p:nvGraphicFramePr>
        <p:xfrm>
          <a:off x="6341051" y="3845902"/>
          <a:ext cx="4655128" cy="1154185"/>
        </p:xfrm>
        <a:graphic>
          <a:graphicData uri="http://schemas.openxmlformats.org/drawingml/2006/table">
            <a:tbl>
              <a:tblPr firstRow="1" firstCol="1" bandRow="1">
                <a:tableStyleId>{5C22544A-7EE6-4342-B048-85BDC9FD1C3A}</a:tableStyleId>
              </a:tblPr>
              <a:tblGrid>
                <a:gridCol w="2327564">
                  <a:extLst>
                    <a:ext uri="{9D8B030D-6E8A-4147-A177-3AD203B41FA5}">
                      <a16:colId xmlns:a16="http://schemas.microsoft.com/office/drawing/2014/main" val="558056328"/>
                    </a:ext>
                  </a:extLst>
                </a:gridCol>
                <a:gridCol w="2327564">
                  <a:extLst>
                    <a:ext uri="{9D8B030D-6E8A-4147-A177-3AD203B41FA5}">
                      <a16:colId xmlns:a16="http://schemas.microsoft.com/office/drawing/2014/main" val="1093130472"/>
                    </a:ext>
                  </a:extLst>
                </a:gridCol>
              </a:tblGrid>
              <a:tr h="228434">
                <a:tc>
                  <a:txBody>
                    <a:bodyPr/>
                    <a:lstStyle/>
                    <a:p>
                      <a:pPr>
                        <a:lnSpc>
                          <a:spcPct val="107000"/>
                        </a:lnSpc>
                        <a:spcAft>
                          <a:spcPts val="800"/>
                        </a:spcAft>
                      </a:pPr>
                      <a:r>
                        <a:rPr lang="en-GB" sz="1200">
                          <a:effectLst/>
                        </a:rPr>
                        <a:t>Funding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200">
                          <a:effectLst/>
                        </a:rPr>
                        <a:t>Hours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20670141"/>
                  </a:ext>
                </a:extLst>
              </a:tr>
              <a:tr h="228434">
                <a:tc>
                  <a:txBody>
                    <a:bodyPr/>
                    <a:lstStyle/>
                    <a:p>
                      <a:pPr>
                        <a:lnSpc>
                          <a:spcPct val="107000"/>
                        </a:lnSpc>
                        <a:spcAft>
                          <a:spcPts val="800"/>
                        </a:spcAft>
                      </a:pPr>
                      <a:r>
                        <a:rPr lang="en-GB" sz="1200" dirty="0">
                          <a:effectLst/>
                        </a:rPr>
                        <a:t>2 years funding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200">
                          <a:effectLst/>
                        </a:rPr>
                        <a:t>15 hours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24609724"/>
                  </a:ext>
                </a:extLst>
              </a:tr>
              <a:tr h="228434">
                <a:tc>
                  <a:txBody>
                    <a:bodyPr/>
                    <a:lstStyle/>
                    <a:p>
                      <a:pPr>
                        <a:lnSpc>
                          <a:spcPct val="107000"/>
                        </a:lnSpc>
                        <a:spcAft>
                          <a:spcPts val="800"/>
                        </a:spcAft>
                      </a:pPr>
                      <a:r>
                        <a:rPr lang="en-GB" sz="1200">
                          <a:effectLst/>
                        </a:rPr>
                        <a:t>3 years funding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200">
                          <a:effectLst/>
                        </a:rPr>
                        <a:t>15 hours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99927310"/>
                  </a:ext>
                </a:extLst>
              </a:tr>
              <a:tr h="468883">
                <a:tc>
                  <a:txBody>
                    <a:bodyPr/>
                    <a:lstStyle/>
                    <a:p>
                      <a:pPr>
                        <a:lnSpc>
                          <a:spcPct val="107000"/>
                        </a:lnSpc>
                        <a:spcAft>
                          <a:spcPts val="800"/>
                        </a:spcAft>
                      </a:pPr>
                      <a:r>
                        <a:rPr lang="en-GB" sz="1200" dirty="0">
                          <a:effectLst/>
                        </a:rPr>
                        <a:t>3 years funding (working parents)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200" dirty="0">
                          <a:effectLst/>
                        </a:rPr>
                        <a:t>30 hours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08820350"/>
                  </a:ext>
                </a:extLst>
              </a:tr>
            </a:tbl>
          </a:graphicData>
        </a:graphic>
      </p:graphicFrame>
      <p:sp>
        <p:nvSpPr>
          <p:cNvPr id="12" name="TextBox 11">
            <a:extLst>
              <a:ext uri="{FF2B5EF4-FFF2-40B4-BE49-F238E27FC236}">
                <a16:creationId xmlns:a16="http://schemas.microsoft.com/office/drawing/2014/main" id="{7CD67E29-9A55-E960-219B-207299AC42AF}"/>
              </a:ext>
            </a:extLst>
          </p:cNvPr>
          <p:cNvSpPr txBox="1"/>
          <p:nvPr/>
        </p:nvSpPr>
        <p:spPr>
          <a:xfrm>
            <a:off x="298739" y="5077008"/>
            <a:ext cx="9237518" cy="1477328"/>
          </a:xfrm>
          <a:prstGeom prst="rect">
            <a:avLst/>
          </a:prstGeom>
          <a:noFill/>
        </p:spPr>
        <p:txBody>
          <a:bodyPr wrap="square">
            <a:spAutoFit/>
          </a:bodyPr>
          <a:lstStyle/>
          <a:p>
            <a:r>
              <a:rPr lang="en-GB" b="1" u="sng" dirty="0">
                <a:solidFill>
                  <a:schemeClr val="accent1"/>
                </a:solidFill>
              </a:rPr>
              <a:t>Payments-</a:t>
            </a:r>
            <a:r>
              <a:rPr lang="en-GB" b="1" dirty="0">
                <a:solidFill>
                  <a:schemeClr val="accent1"/>
                </a:solidFill>
              </a:rPr>
              <a:t> </a:t>
            </a:r>
          </a:p>
          <a:p>
            <a:r>
              <a:rPr lang="en-GB" dirty="0"/>
              <a:t>We offer various options for fees to paid. We take the following payment schemes-</a:t>
            </a:r>
          </a:p>
          <a:p>
            <a:r>
              <a:rPr lang="en-GB" dirty="0"/>
              <a:t>•	Funded hours</a:t>
            </a:r>
          </a:p>
          <a:p>
            <a:r>
              <a:rPr lang="en-GB" dirty="0"/>
              <a:t>•	Tax free voucher schemes</a:t>
            </a:r>
          </a:p>
          <a:p>
            <a:r>
              <a:rPr lang="en-GB" dirty="0"/>
              <a:t>•	Government top up scheme </a:t>
            </a:r>
          </a:p>
        </p:txBody>
      </p:sp>
    </p:spTree>
    <p:extLst>
      <p:ext uri="{BB962C8B-B14F-4D97-AF65-F5344CB8AC3E}">
        <p14:creationId xmlns:p14="http://schemas.microsoft.com/office/powerpoint/2010/main" val="2369347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5" name="Straight Connector 4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9" name="Isosceles Triangle 4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3" name="Isosceles Triangle 5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4" name="Isosceles Triangle 5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4" name="Rectangle 3">
            <a:extLst>
              <a:ext uri="{FF2B5EF4-FFF2-40B4-BE49-F238E27FC236}">
                <a16:creationId xmlns:a16="http://schemas.microsoft.com/office/drawing/2014/main" id="{2126546B-D69F-4CAF-BE70-E8D39301D958}"/>
              </a:ext>
            </a:extLst>
          </p:cNvPr>
          <p:cNvSpPr/>
          <p:nvPr/>
        </p:nvSpPr>
        <p:spPr>
          <a:xfrm>
            <a:off x="5806097" y="205121"/>
            <a:ext cx="4064439" cy="3880773"/>
          </a:xfrm>
          <a:prstGeom prst="rect">
            <a:avLst/>
          </a:prstGeom>
        </p:spPr>
        <p:txBody>
          <a:bodyPr vert="horz" lIns="91440" tIns="45720" rIns="91440" bIns="45720" rtlCol="0">
            <a:normAutofit/>
          </a:bodyPr>
          <a:lstStyle/>
          <a:p>
            <a:pPr>
              <a:spcBef>
                <a:spcPts val="1000"/>
              </a:spcBef>
              <a:buClr>
                <a:schemeClr val="accent1"/>
              </a:buClr>
              <a:buSzPct val="80000"/>
            </a:pPr>
            <a:r>
              <a:rPr lang="en-US" dirty="0">
                <a:ln w="0"/>
                <a:solidFill>
                  <a:schemeClr val="tx1">
                    <a:lumMod val="75000"/>
                    <a:lumOff val="25000"/>
                  </a:schemeClr>
                </a:solidFill>
                <a:effectLst>
                  <a:outerShdw blurRad="38100" dist="25400" dir="5400000" algn="ctr" rotWithShape="0">
                    <a:srgbClr val="6E747A">
                      <a:alpha val="43000"/>
                    </a:srgbClr>
                  </a:outerShdw>
                </a:effectLst>
              </a:rPr>
              <a:t>Introduction</a:t>
            </a:r>
          </a:p>
        </p:txBody>
      </p:sp>
      <p:pic>
        <p:nvPicPr>
          <p:cNvPr id="5" name="Picture 4">
            <a:extLst>
              <a:ext uri="{FF2B5EF4-FFF2-40B4-BE49-F238E27FC236}">
                <a16:creationId xmlns:a16="http://schemas.microsoft.com/office/drawing/2014/main" id="{442A7798-1C15-4BBE-8F93-36E39633F69D}"/>
              </a:ext>
            </a:extLst>
          </p:cNvPr>
          <p:cNvPicPr>
            <a:picLocks noChangeAspect="1"/>
          </p:cNvPicPr>
          <p:nvPr/>
        </p:nvPicPr>
        <p:blipFill rotWithShape="1">
          <a:blip r:embed="rId2"/>
          <a:srcRect l="13869" r="27131"/>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56" name="Isosceles Triangle 55">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Rectangle 1">
            <a:extLst>
              <a:ext uri="{FF2B5EF4-FFF2-40B4-BE49-F238E27FC236}">
                <a16:creationId xmlns:a16="http://schemas.microsoft.com/office/drawing/2014/main" id="{F3AF5626-9179-4E05-891B-E7E760391461}"/>
              </a:ext>
            </a:extLst>
          </p:cNvPr>
          <p:cNvSpPr/>
          <p:nvPr/>
        </p:nvSpPr>
        <p:spPr>
          <a:xfrm>
            <a:off x="5310922" y="1047828"/>
            <a:ext cx="5511296" cy="5175624"/>
          </a:xfrm>
          <a:prstGeom prst="rect">
            <a:avLst/>
          </a:prstGeom>
        </p:spPr>
        <p:txBody>
          <a:bodyPr vert="horz" lIns="91440" tIns="45720" rIns="91440" bIns="45720" rtlCol="0" anchor="ctr">
            <a:normAutofit/>
          </a:bodyPr>
          <a:lstStyle/>
          <a:p>
            <a:pPr>
              <a:lnSpc>
                <a:spcPct val="90000"/>
              </a:lnSpc>
              <a:spcBef>
                <a:spcPts val="1000"/>
              </a:spcBef>
              <a:buClr>
                <a:schemeClr val="accent1"/>
              </a:buClr>
              <a:buSzPct val="80000"/>
              <a:buFont typeface="Wingdings 3" charset="2"/>
              <a:buChar char=""/>
            </a:pPr>
            <a:r>
              <a:rPr lang="en-US" dirty="0">
                <a:solidFill>
                  <a:srgbClr val="FFFFFF"/>
                </a:solidFill>
              </a:rPr>
              <a:t>When you're searching for childcare, you want the best for your child and family. You want a warm, safe and secure environment where your child can play and grow.</a:t>
            </a:r>
          </a:p>
          <a:p>
            <a:pPr>
              <a:lnSpc>
                <a:spcPct val="90000"/>
              </a:lnSpc>
              <a:spcBef>
                <a:spcPts val="1000"/>
              </a:spcBef>
              <a:buClr>
                <a:schemeClr val="accent1"/>
              </a:buClr>
              <a:buSzPct val="80000"/>
              <a:buFont typeface="Wingdings 3" charset="2"/>
              <a:buChar char=""/>
            </a:pPr>
            <a:endParaRPr lang="en-US" dirty="0">
              <a:solidFill>
                <a:srgbClr val="FFFFFF"/>
              </a:solidFill>
            </a:endParaRPr>
          </a:p>
          <a:p>
            <a:pPr>
              <a:lnSpc>
                <a:spcPct val="90000"/>
              </a:lnSpc>
              <a:spcBef>
                <a:spcPts val="1000"/>
              </a:spcBef>
              <a:buClr>
                <a:schemeClr val="accent1"/>
              </a:buClr>
              <a:buSzPct val="80000"/>
              <a:buFont typeface="Wingdings 3" charset="2"/>
              <a:buChar char=""/>
            </a:pPr>
            <a:r>
              <a:rPr lang="en-US" dirty="0">
                <a:solidFill>
                  <a:srgbClr val="FFFFFF"/>
                </a:solidFill>
              </a:rPr>
              <a:t>Our homely environment provides an easy transition to make leaving your children that little bit easier. </a:t>
            </a:r>
          </a:p>
          <a:p>
            <a:pPr>
              <a:lnSpc>
                <a:spcPct val="90000"/>
              </a:lnSpc>
              <a:spcBef>
                <a:spcPts val="1000"/>
              </a:spcBef>
              <a:buClr>
                <a:schemeClr val="accent1"/>
              </a:buClr>
              <a:buSzPct val="80000"/>
              <a:buFont typeface="Wingdings 3" charset="2"/>
              <a:buChar char=""/>
            </a:pPr>
            <a:r>
              <a:rPr lang="en-US" dirty="0">
                <a:solidFill>
                  <a:srgbClr val="FFFFFF"/>
                </a:solidFill>
              </a:rPr>
              <a:t>We provide opportunities and challenges for children, allowing them to explore and develop at their own pace, in their own way. </a:t>
            </a:r>
          </a:p>
          <a:p>
            <a:pPr>
              <a:lnSpc>
                <a:spcPct val="90000"/>
              </a:lnSpc>
              <a:spcBef>
                <a:spcPts val="1000"/>
              </a:spcBef>
              <a:buClr>
                <a:schemeClr val="accent1"/>
              </a:buClr>
              <a:buSzPct val="80000"/>
              <a:buFont typeface="Wingdings 3" charset="2"/>
              <a:buChar char=""/>
            </a:pPr>
            <a:endParaRPr lang="en-US" dirty="0">
              <a:solidFill>
                <a:srgbClr val="FFFFFF"/>
              </a:solidFill>
            </a:endParaRPr>
          </a:p>
          <a:p>
            <a:pPr>
              <a:lnSpc>
                <a:spcPct val="90000"/>
              </a:lnSpc>
              <a:spcBef>
                <a:spcPts val="1000"/>
              </a:spcBef>
              <a:buClr>
                <a:schemeClr val="accent1"/>
              </a:buClr>
              <a:buSzPct val="80000"/>
              <a:buFont typeface="Wingdings 3" charset="2"/>
              <a:buChar char=""/>
            </a:pPr>
            <a:r>
              <a:rPr lang="en-US" dirty="0">
                <a:solidFill>
                  <a:srgbClr val="FFFFFF"/>
                </a:solidFill>
              </a:rPr>
              <a:t>It is a real passion and a great responsibility working with children to give them the best start in life. All our staff have a wealth of knowledge and love what they do! </a:t>
            </a:r>
          </a:p>
          <a:p>
            <a:pPr>
              <a:lnSpc>
                <a:spcPct val="90000"/>
              </a:lnSpc>
              <a:spcBef>
                <a:spcPts val="1000"/>
              </a:spcBef>
              <a:buClr>
                <a:schemeClr val="accent1"/>
              </a:buClr>
              <a:buSzPct val="80000"/>
            </a:pPr>
            <a:r>
              <a:rPr lang="en-US" dirty="0">
                <a:solidFill>
                  <a:srgbClr val="FFFFFF"/>
                </a:solidFill>
              </a:rPr>
              <a:t>  </a:t>
            </a:r>
          </a:p>
        </p:txBody>
      </p:sp>
    </p:spTree>
    <p:extLst>
      <p:ext uri="{BB962C8B-B14F-4D97-AF65-F5344CB8AC3E}">
        <p14:creationId xmlns:p14="http://schemas.microsoft.com/office/powerpoint/2010/main" val="4012623480"/>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3"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Isosceles Triangle 13">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Isosceles Triangle 17">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Rectangle 1">
            <a:extLst>
              <a:ext uri="{FF2B5EF4-FFF2-40B4-BE49-F238E27FC236}">
                <a16:creationId xmlns:a16="http://schemas.microsoft.com/office/drawing/2014/main" id="{F3B7E9BF-B1C1-4687-BBCC-789E55138725}"/>
              </a:ext>
            </a:extLst>
          </p:cNvPr>
          <p:cNvSpPr/>
          <p:nvPr/>
        </p:nvSpPr>
        <p:spPr>
          <a:xfrm>
            <a:off x="5536734" y="609600"/>
            <a:ext cx="3737268" cy="1320800"/>
          </a:xfrm>
          <a:prstGeom prst="rect">
            <a:avLst/>
          </a:prstGeom>
        </p:spPr>
        <p:txBody>
          <a:bodyPr vert="horz" lIns="91440" tIns="45720" rIns="91440" bIns="45720" rtlCol="0" anchor="t">
            <a:normAutofit/>
          </a:bodyPr>
          <a:lstStyle/>
          <a:p>
            <a:pPr>
              <a:spcBef>
                <a:spcPct val="0"/>
              </a:spcBef>
              <a:spcAft>
                <a:spcPts val="600"/>
              </a:spcAft>
            </a:pPr>
            <a:r>
              <a:rPr lang="en-US" sz="3600" b="0" cap="none" spc="0">
                <a:ln w="0"/>
                <a:solidFill>
                  <a:schemeClr val="accent1"/>
                </a:solidFill>
                <a:effectLst>
                  <a:outerShdw blurRad="38100" dist="19050" dir="2700000" algn="tl" rotWithShape="0">
                    <a:schemeClr val="dk1">
                      <a:alpha val="40000"/>
                    </a:schemeClr>
                  </a:outerShdw>
                </a:effectLst>
                <a:latin typeface="+mj-lt"/>
                <a:ea typeface="+mj-ea"/>
                <a:cs typeface="+mj-cs"/>
              </a:rPr>
              <a:t>Where it all started….</a:t>
            </a:r>
          </a:p>
        </p:txBody>
      </p:sp>
      <p:sp>
        <p:nvSpPr>
          <p:cNvPr id="3" name="TextBox 2">
            <a:extLst>
              <a:ext uri="{FF2B5EF4-FFF2-40B4-BE49-F238E27FC236}">
                <a16:creationId xmlns:a16="http://schemas.microsoft.com/office/drawing/2014/main" id="{B3B76258-2583-477C-AFC2-9C3E4EDE6264}"/>
              </a:ext>
            </a:extLst>
          </p:cNvPr>
          <p:cNvSpPr txBox="1"/>
          <p:nvPr/>
        </p:nvSpPr>
        <p:spPr>
          <a:xfrm>
            <a:off x="5209563" y="2160589"/>
            <a:ext cx="4064439" cy="3880773"/>
          </a:xfrm>
          <a:prstGeom prst="rect">
            <a:avLst/>
          </a:prstGeom>
        </p:spPr>
        <p:txBody>
          <a:bodyPr vert="horz" lIns="91440" tIns="45720" rIns="91440" bIns="45720" rtlCol="0">
            <a:normAutofit/>
          </a:bodyPr>
          <a:lstStyle/>
          <a:p>
            <a:pPr>
              <a:lnSpc>
                <a:spcPct val="90000"/>
              </a:lnSpc>
              <a:spcBef>
                <a:spcPts val="1000"/>
              </a:spcBef>
              <a:buClr>
                <a:schemeClr val="accent1"/>
              </a:buClr>
              <a:buSzPct val="80000"/>
              <a:buFont typeface="Wingdings 3" charset="2"/>
              <a:buChar char=""/>
            </a:pPr>
            <a:r>
              <a:rPr lang="en-US" sz="1100" dirty="0">
                <a:solidFill>
                  <a:schemeClr val="tx1">
                    <a:lumMod val="75000"/>
                    <a:lumOff val="25000"/>
                  </a:schemeClr>
                </a:solidFill>
              </a:rPr>
              <a:t>Rachael’s Rascals Childcare started in 2013. The company was founded by Rachael who has worked in childcare for 13 years. After working in various settings and gaining lots of experience Rachael took her passion for childcare and started her own business, working from home. 6 years later and Rachael has opened her own nursery with the home from home care still being the focus. </a:t>
            </a:r>
          </a:p>
          <a:p>
            <a:pPr>
              <a:lnSpc>
                <a:spcPct val="90000"/>
              </a:lnSpc>
              <a:spcBef>
                <a:spcPts val="1000"/>
              </a:spcBef>
              <a:buClr>
                <a:schemeClr val="accent1"/>
              </a:buClr>
              <a:buSzPct val="80000"/>
              <a:buFont typeface="Wingdings 3" charset="2"/>
              <a:buChar char=""/>
            </a:pPr>
            <a:endParaRPr lang="en-US" sz="11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1100" dirty="0">
                <a:solidFill>
                  <a:schemeClr val="tx1">
                    <a:lumMod val="75000"/>
                    <a:lumOff val="25000"/>
                  </a:schemeClr>
                </a:solidFill>
              </a:rPr>
              <a:t>Rachael has child minded from home and in that time built up a good understanding of what parents look for when deciding on childcare options. </a:t>
            </a:r>
          </a:p>
          <a:p>
            <a:pPr>
              <a:lnSpc>
                <a:spcPct val="90000"/>
              </a:lnSpc>
              <a:spcBef>
                <a:spcPts val="1000"/>
              </a:spcBef>
              <a:buClr>
                <a:schemeClr val="accent1"/>
              </a:buClr>
              <a:buSzPct val="80000"/>
              <a:buFont typeface="Wingdings 3" charset="2"/>
              <a:buChar char=""/>
            </a:pPr>
            <a:endParaRPr lang="en-US" sz="1100" dirty="0">
              <a:solidFill>
                <a:schemeClr val="tx1">
                  <a:lumMod val="75000"/>
                  <a:lumOff val="25000"/>
                </a:schemeClr>
              </a:solidFill>
            </a:endParaRPr>
          </a:p>
          <a:p>
            <a:pPr>
              <a:lnSpc>
                <a:spcPct val="90000"/>
              </a:lnSpc>
              <a:spcBef>
                <a:spcPts val="1000"/>
              </a:spcBef>
              <a:buClr>
                <a:schemeClr val="accent1"/>
              </a:buClr>
              <a:buSzPct val="80000"/>
            </a:pPr>
            <a:r>
              <a:rPr lang="en-US" sz="1100" dirty="0">
                <a:solidFill>
                  <a:schemeClr val="tx1">
                    <a:lumMod val="75000"/>
                    <a:lumOff val="25000"/>
                  </a:schemeClr>
                </a:solidFill>
              </a:rPr>
              <a:t>“parents want to feel confident that they are leaving their children in the safest hands and that their child will be looked after and cared for to the highest standards”</a:t>
            </a:r>
          </a:p>
          <a:p>
            <a:pPr>
              <a:lnSpc>
                <a:spcPct val="90000"/>
              </a:lnSpc>
              <a:spcBef>
                <a:spcPts val="1000"/>
              </a:spcBef>
              <a:buClr>
                <a:schemeClr val="accent1"/>
              </a:buClr>
              <a:buSzPct val="80000"/>
            </a:pPr>
            <a:r>
              <a:rPr lang="en-US" sz="1100" dirty="0">
                <a:solidFill>
                  <a:schemeClr val="tx1">
                    <a:lumMod val="75000"/>
                    <a:lumOff val="25000"/>
                  </a:schemeClr>
                </a:solidFill>
              </a:rPr>
              <a:t>Rachael Weldon</a:t>
            </a:r>
          </a:p>
          <a:p>
            <a:pPr>
              <a:lnSpc>
                <a:spcPct val="90000"/>
              </a:lnSpc>
              <a:spcBef>
                <a:spcPts val="1000"/>
              </a:spcBef>
              <a:buClr>
                <a:schemeClr val="accent1"/>
              </a:buClr>
              <a:buSzPct val="80000"/>
            </a:pPr>
            <a:endParaRPr lang="en-US" sz="11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endParaRPr lang="en-US" sz="11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endParaRPr lang="en-US" sz="1100" dirty="0">
              <a:solidFill>
                <a:schemeClr val="tx1">
                  <a:lumMod val="75000"/>
                  <a:lumOff val="25000"/>
                </a:schemeClr>
              </a:solidFill>
            </a:endParaRPr>
          </a:p>
        </p:txBody>
      </p:sp>
      <p:pic>
        <p:nvPicPr>
          <p:cNvPr id="4" name="Picture 3">
            <a:extLst>
              <a:ext uri="{FF2B5EF4-FFF2-40B4-BE49-F238E27FC236}">
                <a16:creationId xmlns:a16="http://schemas.microsoft.com/office/drawing/2014/main" id="{B3DD962E-4647-48DA-B832-F6794B7CBCF2}"/>
              </a:ext>
            </a:extLst>
          </p:cNvPr>
          <p:cNvPicPr>
            <a:picLocks noChangeAspect="1"/>
          </p:cNvPicPr>
          <p:nvPr/>
        </p:nvPicPr>
        <p:blipFill rotWithShape="1">
          <a:blip r:embed="rId2"/>
          <a:srcRect r="-1" b="4660"/>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1" name="Isosceles Triangle 20">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2913403013"/>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7" name="Group 56">
            <a:extLst>
              <a:ext uri="{FF2B5EF4-FFF2-40B4-BE49-F238E27FC236}">
                <a16:creationId xmlns:a16="http://schemas.microsoft.com/office/drawing/2014/main" id="{EB0D40EF-BA14-42F1-9492-D38C59DCAB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8" name="Straight Connector 57">
              <a:extLst>
                <a:ext uri="{FF2B5EF4-FFF2-40B4-BE49-F238E27FC236}">
                  <a16:creationId xmlns:a16="http://schemas.microsoft.com/office/drawing/2014/main" id="{B2C3A70F-581F-48B1-AD94-04AF9A38D25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13EABD0F-494E-4C0C-8A0C-139AFC4283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0" name="Rectangle 23">
              <a:extLst>
                <a:ext uri="{FF2B5EF4-FFF2-40B4-BE49-F238E27FC236}">
                  <a16:creationId xmlns:a16="http://schemas.microsoft.com/office/drawing/2014/main" id="{739811F7-2462-4463-BE69-32CEBED03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1" name="Rectangle 25">
              <a:extLst>
                <a:ext uri="{FF2B5EF4-FFF2-40B4-BE49-F238E27FC236}">
                  <a16:creationId xmlns:a16="http://schemas.microsoft.com/office/drawing/2014/main" id="{D91A6F9F-54F1-461A-A043-E97203A85F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2" name="Isosceles Triangle 61">
              <a:extLst>
                <a:ext uri="{FF2B5EF4-FFF2-40B4-BE49-F238E27FC236}">
                  <a16:creationId xmlns:a16="http://schemas.microsoft.com/office/drawing/2014/main" id="{28681C3A-B98D-44BE-8120-45C3F3BA0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3" name="Rectangle 27">
              <a:extLst>
                <a:ext uri="{FF2B5EF4-FFF2-40B4-BE49-F238E27FC236}">
                  <a16:creationId xmlns:a16="http://schemas.microsoft.com/office/drawing/2014/main" id="{37478156-05FD-4D8F-AE53-B3D40AF29F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4" name="Rectangle 28">
              <a:extLst>
                <a:ext uri="{FF2B5EF4-FFF2-40B4-BE49-F238E27FC236}">
                  <a16:creationId xmlns:a16="http://schemas.microsoft.com/office/drawing/2014/main" id="{A81F9C83-B446-4703-8B99-C01F0E403E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5" name="Rectangle 29">
              <a:extLst>
                <a:ext uri="{FF2B5EF4-FFF2-40B4-BE49-F238E27FC236}">
                  <a16:creationId xmlns:a16="http://schemas.microsoft.com/office/drawing/2014/main" id="{C2F5F0B6-D807-4AAE-852B-7BECE0CF4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6" name="Isosceles Triangle 65">
              <a:extLst>
                <a:ext uri="{FF2B5EF4-FFF2-40B4-BE49-F238E27FC236}">
                  <a16:creationId xmlns:a16="http://schemas.microsoft.com/office/drawing/2014/main" id="{0945AE7B-1E9E-491F-976F-1552730887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7" name="Isosceles Triangle 66">
              <a:extLst>
                <a:ext uri="{FF2B5EF4-FFF2-40B4-BE49-F238E27FC236}">
                  <a16:creationId xmlns:a16="http://schemas.microsoft.com/office/drawing/2014/main" id="{A38028DA-F87E-4372-9295-BC98DB4007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useBgFill="1">
        <p:nvSpPr>
          <p:cNvPr id="69" name="Rectangle 68">
            <a:extLst>
              <a:ext uri="{FF2B5EF4-FFF2-40B4-BE49-F238E27FC236}">
                <a16:creationId xmlns:a16="http://schemas.microsoft.com/office/drawing/2014/main" id="{8267EEE4-6354-4F1C-9484-951F0EB92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0"/>
            <a:ext cx="121856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1" name="Isosceles Triangle 70">
            <a:extLst>
              <a:ext uri="{FF2B5EF4-FFF2-40B4-BE49-F238E27FC236}">
                <a16:creationId xmlns:a16="http://schemas.microsoft.com/office/drawing/2014/main" id="{0E5A83F9-E6B8-40BD-9C0D-9A6F156507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Rectangle 1">
            <a:extLst>
              <a:ext uri="{FF2B5EF4-FFF2-40B4-BE49-F238E27FC236}">
                <a16:creationId xmlns:a16="http://schemas.microsoft.com/office/drawing/2014/main" id="{C5024633-7C74-4B82-BBBC-0A97875F86D6}"/>
              </a:ext>
            </a:extLst>
          </p:cNvPr>
          <p:cNvSpPr/>
          <p:nvPr/>
        </p:nvSpPr>
        <p:spPr>
          <a:xfrm>
            <a:off x="164292" y="341517"/>
            <a:ext cx="5549732" cy="3880773"/>
          </a:xfrm>
          <a:prstGeom prst="rect">
            <a:avLst/>
          </a:prstGeom>
        </p:spPr>
        <p:txBody>
          <a:bodyPr vert="horz" lIns="91440" tIns="45720" rIns="91440" bIns="45720" rtlCol="0">
            <a:normAutofit/>
          </a:bodyPr>
          <a:lstStyle/>
          <a:p>
            <a:pPr>
              <a:spcBef>
                <a:spcPts val="1000"/>
              </a:spcBef>
              <a:buClr>
                <a:schemeClr val="accent1"/>
              </a:buClr>
              <a:buSzPct val="80000"/>
            </a:pPr>
            <a:r>
              <a:rPr lang="en-US" b="1" u="sng" dirty="0">
                <a:solidFill>
                  <a:schemeClr val="tx1">
                    <a:lumMod val="75000"/>
                    <a:lumOff val="25000"/>
                  </a:schemeClr>
                </a:solidFill>
              </a:rPr>
              <a:t>Key person</a:t>
            </a:r>
          </a:p>
        </p:txBody>
      </p:sp>
      <p:pic>
        <p:nvPicPr>
          <p:cNvPr id="3" name="Picture 2">
            <a:extLst>
              <a:ext uri="{FF2B5EF4-FFF2-40B4-BE49-F238E27FC236}">
                <a16:creationId xmlns:a16="http://schemas.microsoft.com/office/drawing/2014/main" id="{3A1B5DAC-5AB4-42A8-B835-D098E52A9768}"/>
              </a:ext>
            </a:extLst>
          </p:cNvPr>
          <p:cNvPicPr>
            <a:picLocks noChangeAspect="1"/>
          </p:cNvPicPr>
          <p:nvPr/>
        </p:nvPicPr>
        <p:blipFill rotWithShape="1">
          <a:blip r:embed="rId3"/>
          <a:srcRect t="11203" r="-3" b="33264"/>
          <a:stretch/>
        </p:blipFill>
        <p:spPr>
          <a:xfrm>
            <a:off x="7531482" y="10"/>
            <a:ext cx="4657341" cy="3448414"/>
          </a:xfrm>
          <a:prstGeom prst="rect">
            <a:avLst/>
          </a:prstGeom>
        </p:spPr>
      </p:pic>
      <p:pic>
        <p:nvPicPr>
          <p:cNvPr id="4" name="Picture 3">
            <a:extLst>
              <a:ext uri="{FF2B5EF4-FFF2-40B4-BE49-F238E27FC236}">
                <a16:creationId xmlns:a16="http://schemas.microsoft.com/office/drawing/2014/main" id="{FBD80CF9-9CEC-405A-AC6B-522A433445FD}"/>
              </a:ext>
            </a:extLst>
          </p:cNvPr>
          <p:cNvPicPr>
            <a:picLocks noChangeAspect="1"/>
          </p:cNvPicPr>
          <p:nvPr/>
        </p:nvPicPr>
        <p:blipFill rotWithShape="1">
          <a:blip r:embed="rId4"/>
          <a:srcRect t="18767" r="-3" b="26012"/>
          <a:stretch/>
        </p:blipFill>
        <p:spPr>
          <a:xfrm>
            <a:off x="7528308" y="3437472"/>
            <a:ext cx="4657341" cy="3428996"/>
          </a:xfrm>
          <a:prstGeom prst="rect">
            <a:avLst/>
          </a:prstGeom>
        </p:spPr>
      </p:pic>
      <p:sp>
        <p:nvSpPr>
          <p:cNvPr id="52" name="TextBox 2">
            <a:extLst>
              <a:ext uri="{FF2B5EF4-FFF2-40B4-BE49-F238E27FC236}">
                <a16:creationId xmlns:a16="http://schemas.microsoft.com/office/drawing/2014/main" id="{BE782618-5B17-4988-8197-2300F1F43C72}"/>
              </a:ext>
            </a:extLst>
          </p:cNvPr>
          <p:cNvSpPr txBox="1"/>
          <p:nvPr/>
        </p:nvSpPr>
        <p:spPr>
          <a:xfrm>
            <a:off x="1896832" y="1069051"/>
            <a:ext cx="4619706" cy="5224724"/>
          </a:xfrm>
          <a:prstGeom prst="rect">
            <a:avLst/>
          </a:prstGeom>
        </p:spPr>
        <p:txBody>
          <a:bodyPr vert="horz" lIns="91440" tIns="45720" rIns="91440" bIns="45720" rtlCol="0" anchor="ctr">
            <a:normAutofit/>
          </a:bodyPr>
          <a:lstStyle/>
          <a:p>
            <a:pPr>
              <a:lnSpc>
                <a:spcPct val="90000"/>
              </a:lnSpc>
              <a:spcBef>
                <a:spcPts val="1000"/>
              </a:spcBef>
              <a:buClr>
                <a:schemeClr val="accent1"/>
              </a:buClr>
              <a:buSzPct val="80000"/>
            </a:pPr>
            <a:r>
              <a:rPr lang="en-US" sz="1100" dirty="0">
                <a:solidFill>
                  <a:schemeClr val="tx1">
                    <a:lumMod val="75000"/>
                    <a:lumOff val="25000"/>
                  </a:schemeClr>
                </a:solidFill>
              </a:rPr>
              <a:t>Children thrive when they get to grow close relationships with people who care about them. At nursery, your child will be around other children and have their own key person. </a:t>
            </a:r>
          </a:p>
          <a:p>
            <a:pPr>
              <a:lnSpc>
                <a:spcPct val="90000"/>
              </a:lnSpc>
              <a:spcBef>
                <a:spcPts val="1000"/>
              </a:spcBef>
              <a:buClr>
                <a:schemeClr val="accent1"/>
              </a:buClr>
              <a:buSzPct val="80000"/>
              <a:buFont typeface="Wingdings 3" charset="2"/>
              <a:buChar char=""/>
            </a:pPr>
            <a:endParaRPr lang="en-US" sz="1100" dirty="0">
              <a:solidFill>
                <a:schemeClr val="tx1">
                  <a:lumMod val="75000"/>
                  <a:lumOff val="25000"/>
                </a:schemeClr>
              </a:solidFill>
            </a:endParaRPr>
          </a:p>
          <a:p>
            <a:pPr>
              <a:lnSpc>
                <a:spcPct val="90000"/>
              </a:lnSpc>
              <a:spcBef>
                <a:spcPts val="1000"/>
              </a:spcBef>
              <a:buClr>
                <a:schemeClr val="accent1"/>
              </a:buClr>
              <a:buSzPct val="80000"/>
            </a:pPr>
            <a:r>
              <a:rPr lang="en-US" sz="1100" dirty="0">
                <a:solidFill>
                  <a:schemeClr val="tx1">
                    <a:lumMod val="75000"/>
                    <a:lumOff val="25000"/>
                  </a:schemeClr>
                </a:solidFill>
              </a:rPr>
              <a:t>While our whole team will care for your child at nursery, their key person is the one who really gets to know them and you. Your child’s key person is someone you can talk to about your child, family life and will update you on your child’s development and how their day has been. </a:t>
            </a:r>
          </a:p>
          <a:p>
            <a:pPr>
              <a:lnSpc>
                <a:spcPct val="90000"/>
              </a:lnSpc>
              <a:spcBef>
                <a:spcPts val="1000"/>
              </a:spcBef>
              <a:buClr>
                <a:schemeClr val="accent1"/>
              </a:buClr>
              <a:buSzPct val="80000"/>
              <a:buFont typeface="Wingdings 3" charset="2"/>
              <a:buChar char=""/>
            </a:pPr>
            <a:endParaRPr lang="en-US" sz="11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endParaRPr lang="en-US" sz="1100" dirty="0">
              <a:solidFill>
                <a:schemeClr val="tx1">
                  <a:lumMod val="75000"/>
                  <a:lumOff val="25000"/>
                </a:schemeClr>
              </a:solidFill>
            </a:endParaRPr>
          </a:p>
          <a:p>
            <a:pPr>
              <a:lnSpc>
                <a:spcPct val="90000"/>
              </a:lnSpc>
              <a:spcBef>
                <a:spcPts val="1000"/>
              </a:spcBef>
              <a:buClr>
                <a:schemeClr val="accent1"/>
              </a:buClr>
              <a:buSzPct val="80000"/>
            </a:pPr>
            <a:r>
              <a:rPr lang="en-US" sz="1100" b="1" u="sng" dirty="0">
                <a:solidFill>
                  <a:schemeClr val="tx1">
                    <a:lumMod val="75000"/>
                    <a:lumOff val="25000"/>
                  </a:schemeClr>
                </a:solidFill>
              </a:rPr>
              <a:t>Staff Ratios</a:t>
            </a:r>
          </a:p>
          <a:p>
            <a:pPr>
              <a:lnSpc>
                <a:spcPct val="90000"/>
              </a:lnSpc>
              <a:spcBef>
                <a:spcPts val="1000"/>
              </a:spcBef>
              <a:buClr>
                <a:schemeClr val="accent1"/>
              </a:buClr>
              <a:buSzPct val="80000"/>
              <a:buFont typeface="Wingdings 3" charset="2"/>
              <a:buChar char=""/>
            </a:pPr>
            <a:endParaRPr lang="en-US" sz="1100" dirty="0">
              <a:solidFill>
                <a:schemeClr val="tx1">
                  <a:lumMod val="75000"/>
                  <a:lumOff val="25000"/>
                </a:schemeClr>
              </a:solidFill>
            </a:endParaRPr>
          </a:p>
          <a:p>
            <a:pPr>
              <a:lnSpc>
                <a:spcPct val="90000"/>
              </a:lnSpc>
              <a:spcBef>
                <a:spcPts val="1000"/>
              </a:spcBef>
              <a:buClr>
                <a:schemeClr val="accent1"/>
              </a:buClr>
              <a:buSzPct val="80000"/>
            </a:pPr>
            <a:r>
              <a:rPr lang="en-US" sz="1100" dirty="0">
                <a:solidFill>
                  <a:schemeClr val="tx1">
                    <a:lumMod val="75000"/>
                    <a:lumOff val="25000"/>
                  </a:schemeClr>
                </a:solidFill>
              </a:rPr>
              <a:t>At nursery we make sure your child Is safe and secure while they explore and investigate. To do so we make sure we have the correct adult to child ratios.</a:t>
            </a:r>
          </a:p>
          <a:p>
            <a:pPr>
              <a:lnSpc>
                <a:spcPct val="90000"/>
              </a:lnSpc>
              <a:spcBef>
                <a:spcPts val="1000"/>
              </a:spcBef>
              <a:buClr>
                <a:schemeClr val="accent1"/>
              </a:buClr>
              <a:buSzPct val="80000"/>
              <a:buFont typeface="Wingdings 3" charset="2"/>
              <a:buChar char=""/>
            </a:pPr>
            <a:endParaRPr lang="en-US" sz="1100" dirty="0">
              <a:solidFill>
                <a:schemeClr val="tx1">
                  <a:lumMod val="75000"/>
                  <a:lumOff val="25000"/>
                </a:schemeClr>
              </a:solidFill>
            </a:endParaRPr>
          </a:p>
          <a:p>
            <a:pPr marL="285750" indent="-285750">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Babies under 2</a:t>
            </a:r>
            <a:r>
              <a:rPr lang="en-US" sz="1100" dirty="0">
                <a:solidFill>
                  <a:schemeClr val="tx1">
                    <a:lumMod val="75000"/>
                    <a:lumOff val="25000"/>
                  </a:schemeClr>
                </a:solidFill>
              </a:rPr>
              <a:t>- 1 staff member for every 3 children</a:t>
            </a:r>
          </a:p>
          <a:p>
            <a:pPr marL="285750" indent="-285750">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Children aged 2 to 3 years- </a:t>
            </a:r>
            <a:r>
              <a:rPr lang="en-US" sz="1100" dirty="0">
                <a:solidFill>
                  <a:schemeClr val="tx1">
                    <a:lumMod val="75000"/>
                    <a:lumOff val="25000"/>
                  </a:schemeClr>
                </a:solidFill>
              </a:rPr>
              <a:t>1 staff for every 4 children</a:t>
            </a:r>
          </a:p>
          <a:p>
            <a:pPr marL="285750" indent="-285750">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Pre-school-</a:t>
            </a:r>
            <a:r>
              <a:rPr lang="en-US" sz="1100" dirty="0">
                <a:solidFill>
                  <a:schemeClr val="tx1">
                    <a:lumMod val="75000"/>
                    <a:lumOff val="25000"/>
                  </a:schemeClr>
                </a:solidFill>
              </a:rPr>
              <a:t> 1 staff member for every 8 children</a:t>
            </a:r>
          </a:p>
          <a:p>
            <a:pPr>
              <a:lnSpc>
                <a:spcPct val="90000"/>
              </a:lnSpc>
              <a:spcBef>
                <a:spcPts val="1000"/>
              </a:spcBef>
              <a:buClr>
                <a:schemeClr val="accent1"/>
              </a:buClr>
              <a:buSzPct val="80000"/>
              <a:buFont typeface="Wingdings 3" charset="2"/>
              <a:buChar char=""/>
            </a:pPr>
            <a:endParaRPr lang="en-US" sz="11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endParaRPr lang="en-US" sz="1100" dirty="0">
              <a:solidFill>
                <a:schemeClr val="tx1">
                  <a:lumMod val="75000"/>
                  <a:lumOff val="25000"/>
                </a:schemeClr>
              </a:solidFill>
            </a:endParaRPr>
          </a:p>
        </p:txBody>
      </p:sp>
    </p:spTree>
    <p:extLst>
      <p:ext uri="{BB962C8B-B14F-4D97-AF65-F5344CB8AC3E}">
        <p14:creationId xmlns:p14="http://schemas.microsoft.com/office/powerpoint/2010/main" val="4046124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EB0D40EF-BA14-42F1-9492-D38C59DCAB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4" name="Straight Connector 33">
              <a:extLst>
                <a:ext uri="{FF2B5EF4-FFF2-40B4-BE49-F238E27FC236}">
                  <a16:creationId xmlns:a16="http://schemas.microsoft.com/office/drawing/2014/main" id="{B2C3A70F-581F-48B1-AD94-04AF9A38D25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13EABD0F-494E-4C0C-8A0C-139AFC4283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6" name="Rectangle 23">
              <a:extLst>
                <a:ext uri="{FF2B5EF4-FFF2-40B4-BE49-F238E27FC236}">
                  <a16:creationId xmlns:a16="http://schemas.microsoft.com/office/drawing/2014/main" id="{739811F7-2462-4463-BE69-32CEBED03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7" name="Rectangle 25">
              <a:extLst>
                <a:ext uri="{FF2B5EF4-FFF2-40B4-BE49-F238E27FC236}">
                  <a16:creationId xmlns:a16="http://schemas.microsoft.com/office/drawing/2014/main" id="{D91A6F9F-54F1-461A-A043-E97203A85F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8" name="Isosceles Triangle 37">
              <a:extLst>
                <a:ext uri="{FF2B5EF4-FFF2-40B4-BE49-F238E27FC236}">
                  <a16:creationId xmlns:a16="http://schemas.microsoft.com/office/drawing/2014/main" id="{28681C3A-B98D-44BE-8120-45C3F3BA0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9" name="Rectangle 27">
              <a:extLst>
                <a:ext uri="{FF2B5EF4-FFF2-40B4-BE49-F238E27FC236}">
                  <a16:creationId xmlns:a16="http://schemas.microsoft.com/office/drawing/2014/main" id="{37478156-05FD-4D8F-AE53-B3D40AF29F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0" name="Rectangle 28">
              <a:extLst>
                <a:ext uri="{FF2B5EF4-FFF2-40B4-BE49-F238E27FC236}">
                  <a16:creationId xmlns:a16="http://schemas.microsoft.com/office/drawing/2014/main" id="{A81F9C83-B446-4703-8B99-C01F0E403E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1" name="Rectangle 29">
              <a:extLst>
                <a:ext uri="{FF2B5EF4-FFF2-40B4-BE49-F238E27FC236}">
                  <a16:creationId xmlns:a16="http://schemas.microsoft.com/office/drawing/2014/main" id="{C2F5F0B6-D807-4AAE-852B-7BECE0CF4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2" name="Isosceles Triangle 41">
              <a:extLst>
                <a:ext uri="{FF2B5EF4-FFF2-40B4-BE49-F238E27FC236}">
                  <a16:creationId xmlns:a16="http://schemas.microsoft.com/office/drawing/2014/main" id="{0945AE7B-1E9E-491F-976F-1552730887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3" name="Isosceles Triangle 42">
              <a:extLst>
                <a:ext uri="{FF2B5EF4-FFF2-40B4-BE49-F238E27FC236}">
                  <a16:creationId xmlns:a16="http://schemas.microsoft.com/office/drawing/2014/main" id="{A38028DA-F87E-4372-9295-BC98DB4007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45" name="Rectangle 44">
            <a:extLst>
              <a:ext uri="{FF2B5EF4-FFF2-40B4-BE49-F238E27FC236}">
                <a16:creationId xmlns:a16="http://schemas.microsoft.com/office/drawing/2014/main" id="{8E2EB503-A017-4457-A105-53638C97D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66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5" name="Picture 4">
            <a:extLst>
              <a:ext uri="{FF2B5EF4-FFF2-40B4-BE49-F238E27FC236}">
                <a16:creationId xmlns:a16="http://schemas.microsoft.com/office/drawing/2014/main" id="{6DE17D8D-EE37-4251-A561-9C507D191C57}"/>
              </a:ext>
            </a:extLst>
          </p:cNvPr>
          <p:cNvPicPr>
            <a:picLocks noChangeAspect="1"/>
          </p:cNvPicPr>
          <p:nvPr/>
        </p:nvPicPr>
        <p:blipFill rotWithShape="1">
          <a:blip r:embed="rId2">
            <a:alphaModFix amt="40000"/>
          </a:blip>
          <a:srcRect t="17641" r="-1" b="40249"/>
          <a:stretch/>
        </p:blipFill>
        <p:spPr>
          <a:xfrm>
            <a:off x="20" y="-1"/>
            <a:ext cx="12188804" cy="6866465"/>
          </a:xfrm>
          <a:prstGeom prst="rect">
            <a:avLst/>
          </a:prstGeom>
        </p:spPr>
      </p:pic>
      <p:sp>
        <p:nvSpPr>
          <p:cNvPr id="2" name="Rectangle 1">
            <a:extLst>
              <a:ext uri="{FF2B5EF4-FFF2-40B4-BE49-F238E27FC236}">
                <a16:creationId xmlns:a16="http://schemas.microsoft.com/office/drawing/2014/main" id="{1AE03B5A-BF75-423A-8E54-D9DD1721FA52}"/>
              </a:ext>
            </a:extLst>
          </p:cNvPr>
          <p:cNvSpPr/>
          <p:nvPr/>
        </p:nvSpPr>
        <p:spPr>
          <a:xfrm>
            <a:off x="677334" y="4765972"/>
            <a:ext cx="8596668" cy="1320800"/>
          </a:xfrm>
          <a:prstGeom prst="rect">
            <a:avLst/>
          </a:prstGeom>
        </p:spPr>
        <p:txBody>
          <a:bodyPr vert="horz" lIns="91440" tIns="45720" rIns="91440" bIns="45720" rtlCol="0" anchor="ctr">
            <a:normAutofit/>
          </a:bodyPr>
          <a:lstStyle/>
          <a:p>
            <a:pPr>
              <a:spcBef>
                <a:spcPct val="0"/>
              </a:spcBef>
              <a:spcAft>
                <a:spcPts val="600"/>
              </a:spcAft>
            </a:pPr>
            <a:r>
              <a:rPr lang="en-US" sz="4400">
                <a:latin typeface="+mj-lt"/>
                <a:ea typeface="+mj-ea"/>
                <a:cs typeface="+mj-cs"/>
              </a:rPr>
              <a:t>Our Rooms…..</a:t>
            </a:r>
          </a:p>
        </p:txBody>
      </p:sp>
      <p:sp>
        <p:nvSpPr>
          <p:cNvPr id="3" name="TextBox 2">
            <a:extLst>
              <a:ext uri="{FF2B5EF4-FFF2-40B4-BE49-F238E27FC236}">
                <a16:creationId xmlns:a16="http://schemas.microsoft.com/office/drawing/2014/main" id="{5A10C43A-BD39-4ABD-B15D-173B8889AAE6}"/>
              </a:ext>
            </a:extLst>
          </p:cNvPr>
          <p:cNvSpPr txBox="1"/>
          <p:nvPr/>
        </p:nvSpPr>
        <p:spPr>
          <a:xfrm>
            <a:off x="338208" y="378655"/>
            <a:ext cx="6551852" cy="3630312"/>
          </a:xfrm>
          <a:prstGeom prst="rect">
            <a:avLst/>
          </a:prstGeom>
        </p:spPr>
        <p:txBody>
          <a:bodyPr vert="horz" lIns="91440" tIns="45720" rIns="91440" bIns="45720" rtlCol="0" anchor="ctr">
            <a:normAutofit/>
          </a:bodyPr>
          <a:lstStyle/>
          <a:p>
            <a:pPr>
              <a:lnSpc>
                <a:spcPct val="90000"/>
              </a:lnSpc>
              <a:spcBef>
                <a:spcPts val="1000"/>
              </a:spcBef>
              <a:buClr>
                <a:schemeClr val="accent1"/>
              </a:buClr>
              <a:buSzPct val="80000"/>
            </a:pPr>
            <a:r>
              <a:rPr lang="en-US" sz="2400" b="1" u="sng" dirty="0">
                <a:solidFill>
                  <a:schemeClr val="tx1">
                    <a:lumMod val="75000"/>
                    <a:lumOff val="25000"/>
                  </a:schemeClr>
                </a:solidFill>
              </a:rPr>
              <a:t>Rain Clouds - 0-1 year </a:t>
            </a:r>
            <a:r>
              <a:rPr lang="en-US" sz="2400" b="1" u="sng" dirty="0" err="1">
                <a:solidFill>
                  <a:schemeClr val="tx1">
                    <a:lumMod val="75000"/>
                    <a:lumOff val="25000"/>
                  </a:schemeClr>
                </a:solidFill>
              </a:rPr>
              <a:t>olds</a:t>
            </a:r>
            <a:endParaRPr lang="en-US" sz="2400" b="1" u="sng"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endParaRPr lang="en-US" sz="11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1100" dirty="0">
                <a:solidFill>
                  <a:schemeClr val="tx1">
                    <a:lumMod val="75000"/>
                    <a:lumOff val="25000"/>
                  </a:schemeClr>
                </a:solidFill>
              </a:rPr>
              <a:t>Our baby room is a calm and relaxing area where babies can grow and develop at their own pace. </a:t>
            </a:r>
          </a:p>
          <a:p>
            <a:pPr>
              <a:lnSpc>
                <a:spcPct val="90000"/>
              </a:lnSpc>
              <a:spcBef>
                <a:spcPts val="1000"/>
              </a:spcBef>
              <a:buClr>
                <a:schemeClr val="accent1"/>
              </a:buClr>
              <a:buSzPct val="80000"/>
              <a:buFont typeface="Wingdings 3" charset="2"/>
              <a:buChar char=""/>
            </a:pPr>
            <a:r>
              <a:rPr lang="en-US" sz="1100" dirty="0">
                <a:solidFill>
                  <a:schemeClr val="tx1">
                    <a:lumMod val="75000"/>
                    <a:lumOff val="25000"/>
                  </a:schemeClr>
                </a:solidFill>
              </a:rPr>
              <a:t>The resources in this area are all floor based allowing access for little crawling babies and quiet areas for children to spend tummy time together with their key worker. </a:t>
            </a:r>
          </a:p>
          <a:p>
            <a:pPr>
              <a:lnSpc>
                <a:spcPct val="90000"/>
              </a:lnSpc>
              <a:spcBef>
                <a:spcPts val="1000"/>
              </a:spcBef>
              <a:buClr>
                <a:schemeClr val="accent1"/>
              </a:buClr>
              <a:buSzPct val="80000"/>
              <a:buFont typeface="Wingdings 3" charset="2"/>
              <a:buChar char=""/>
            </a:pPr>
            <a:r>
              <a:rPr lang="en-US" sz="1100" dirty="0">
                <a:solidFill>
                  <a:schemeClr val="tx1">
                    <a:lumMod val="75000"/>
                    <a:lumOff val="25000"/>
                  </a:schemeClr>
                </a:solidFill>
              </a:rPr>
              <a:t>Our calm and soothing baby room is an extension of home as we follow individual routines that you follow at home.</a:t>
            </a:r>
          </a:p>
          <a:p>
            <a:pPr>
              <a:lnSpc>
                <a:spcPct val="90000"/>
              </a:lnSpc>
              <a:spcBef>
                <a:spcPts val="1000"/>
              </a:spcBef>
              <a:buClr>
                <a:schemeClr val="accent1"/>
              </a:buClr>
              <a:buSzPct val="80000"/>
              <a:buFont typeface="Wingdings 3" charset="2"/>
              <a:buChar char=""/>
            </a:pPr>
            <a:r>
              <a:rPr lang="en-US" sz="1100" dirty="0">
                <a:solidFill>
                  <a:schemeClr val="tx1">
                    <a:lumMod val="75000"/>
                    <a:lumOff val="25000"/>
                  </a:schemeClr>
                </a:solidFill>
              </a:rPr>
              <a:t>The room is decorated in neutral colors and gives lots of sensory opportunities for little ones to explore their senses!</a:t>
            </a:r>
          </a:p>
          <a:p>
            <a:pPr>
              <a:lnSpc>
                <a:spcPct val="90000"/>
              </a:lnSpc>
              <a:spcBef>
                <a:spcPts val="1000"/>
              </a:spcBef>
              <a:buClr>
                <a:schemeClr val="accent1"/>
              </a:buClr>
              <a:buSzPct val="80000"/>
              <a:buFont typeface="Wingdings 3" charset="2"/>
              <a:buChar char=""/>
            </a:pPr>
            <a:r>
              <a:rPr lang="en-US" sz="1100" dirty="0">
                <a:solidFill>
                  <a:schemeClr val="tx1">
                    <a:lumMod val="75000"/>
                    <a:lumOff val="25000"/>
                  </a:schemeClr>
                </a:solidFill>
              </a:rPr>
              <a:t>Natural resources and sensory baskets allow young babies to investigate their natural environment and helps develop those first skills they need as they grow.</a:t>
            </a:r>
          </a:p>
          <a:p>
            <a:pPr>
              <a:lnSpc>
                <a:spcPct val="90000"/>
              </a:lnSpc>
              <a:spcBef>
                <a:spcPts val="1000"/>
              </a:spcBef>
              <a:buClr>
                <a:schemeClr val="accent1"/>
              </a:buClr>
              <a:buSzPct val="80000"/>
              <a:buFont typeface="Wingdings 3" charset="2"/>
              <a:buChar char=""/>
            </a:pPr>
            <a:r>
              <a:rPr lang="en-US" sz="1100" dirty="0">
                <a:solidFill>
                  <a:schemeClr val="tx1">
                    <a:lumMod val="75000"/>
                    <a:lumOff val="25000"/>
                  </a:schemeClr>
                </a:solidFill>
              </a:rPr>
              <a:t>The ratio in this room is 1:3, this means that one member of staff for every 3 children in the room. </a:t>
            </a:r>
          </a:p>
        </p:txBody>
      </p:sp>
      <p:pic>
        <p:nvPicPr>
          <p:cNvPr id="4" name="Picture 3">
            <a:extLst>
              <a:ext uri="{FF2B5EF4-FFF2-40B4-BE49-F238E27FC236}">
                <a16:creationId xmlns:a16="http://schemas.microsoft.com/office/drawing/2014/main" id="{75BBE76A-9E0D-4EF5-B62E-4542BC871C9C}"/>
              </a:ext>
            </a:extLst>
          </p:cNvPr>
          <p:cNvPicPr>
            <a:picLocks noChangeAspect="1"/>
          </p:cNvPicPr>
          <p:nvPr/>
        </p:nvPicPr>
        <p:blipFill rotWithShape="1">
          <a:blip r:embed="rId3"/>
          <a:srcRect t="24978" r="-1" b="13797"/>
          <a:stretch/>
        </p:blipFill>
        <p:spPr>
          <a:xfrm>
            <a:off x="7537704" y="1389160"/>
            <a:ext cx="4010830" cy="3285067"/>
          </a:xfrm>
          <a:prstGeom prst="rect">
            <a:avLst/>
          </a:prstGeom>
        </p:spPr>
      </p:pic>
    </p:spTree>
    <p:extLst>
      <p:ext uri="{BB962C8B-B14F-4D97-AF65-F5344CB8AC3E}">
        <p14:creationId xmlns:p14="http://schemas.microsoft.com/office/powerpoint/2010/main" val="837802033"/>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BFF60B97-5EB1-411D-9287-82F79E225F9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4" name="Straight Connector 13">
              <a:extLst>
                <a:ext uri="{FF2B5EF4-FFF2-40B4-BE49-F238E27FC236}">
                  <a16:creationId xmlns:a16="http://schemas.microsoft.com/office/drawing/2014/main" id="{D674D93F-5BDC-4ACB-A8CA-7E981651184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08928BCD-A664-442D-ABA1-C3CFBED999E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BA984793-63CC-45CB-A884-996FAAC233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Rectangle 25">
              <a:extLst>
                <a:ext uri="{FF2B5EF4-FFF2-40B4-BE49-F238E27FC236}">
                  <a16:creationId xmlns:a16="http://schemas.microsoft.com/office/drawing/2014/main" id="{2F0C28C5-1A58-4CFD-AE80-A035DCD738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Isosceles Triangle 17">
              <a:extLst>
                <a:ext uri="{FF2B5EF4-FFF2-40B4-BE49-F238E27FC236}">
                  <a16:creationId xmlns:a16="http://schemas.microsoft.com/office/drawing/2014/main" id="{95D7054E-4DD9-45B4-9774-43146D6C73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Rectangle 27">
              <a:extLst>
                <a:ext uri="{FF2B5EF4-FFF2-40B4-BE49-F238E27FC236}">
                  <a16:creationId xmlns:a16="http://schemas.microsoft.com/office/drawing/2014/main" id="{B82025D2-80F5-4523-8D68-3831F8711F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Rectangle 28">
              <a:extLst>
                <a:ext uri="{FF2B5EF4-FFF2-40B4-BE49-F238E27FC236}">
                  <a16:creationId xmlns:a16="http://schemas.microsoft.com/office/drawing/2014/main" id="{BC890E5E-6997-4B43-8F03-33C4CA22B6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Rectangle 29">
              <a:extLst>
                <a:ext uri="{FF2B5EF4-FFF2-40B4-BE49-F238E27FC236}">
                  <a16:creationId xmlns:a16="http://schemas.microsoft.com/office/drawing/2014/main" id="{A8F61413-378E-434E-BB32-C83A8B826E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Isosceles Triangle 21">
              <a:extLst>
                <a:ext uri="{FF2B5EF4-FFF2-40B4-BE49-F238E27FC236}">
                  <a16:creationId xmlns:a16="http://schemas.microsoft.com/office/drawing/2014/main" id="{22FCA4F9-826F-46CC-97AA-E951F199A6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Isosceles Triangle 22">
              <a:extLst>
                <a:ext uri="{FF2B5EF4-FFF2-40B4-BE49-F238E27FC236}">
                  <a16:creationId xmlns:a16="http://schemas.microsoft.com/office/drawing/2014/main" id="{96E65488-263B-49DE-A257-2F17752147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useBgFill="1">
        <p:nvSpPr>
          <p:cNvPr id="25" name="Rectangle 24">
            <a:extLst>
              <a:ext uri="{FF2B5EF4-FFF2-40B4-BE49-F238E27FC236}">
                <a16:creationId xmlns:a16="http://schemas.microsoft.com/office/drawing/2014/main" id="{0C2A8CEB-6C37-426B-81F9-CC8BDBBBF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bedroom, room, table, bed&#10;&#10;Description automatically generated">
            <a:extLst>
              <a:ext uri="{FF2B5EF4-FFF2-40B4-BE49-F238E27FC236}">
                <a16:creationId xmlns:a16="http://schemas.microsoft.com/office/drawing/2014/main" id="{4B61734D-5D33-4D16-A3B7-F7ECB9AD0181}"/>
              </a:ext>
            </a:extLst>
          </p:cNvPr>
          <p:cNvPicPr>
            <a:picLocks noChangeAspect="1"/>
          </p:cNvPicPr>
          <p:nvPr/>
        </p:nvPicPr>
        <p:blipFill rotWithShape="1">
          <a:blip r:embed="rId2">
            <a:extLst>
              <a:ext uri="{28A0092B-C50C-407E-A947-70E740481C1C}">
                <a14:useLocalDpi xmlns:a14="http://schemas.microsoft.com/office/drawing/2010/main" val="0"/>
              </a:ext>
            </a:extLst>
          </a:blip>
          <a:srcRect l="8135" r="23261"/>
          <a:stretch/>
        </p:blipFill>
        <p:spPr>
          <a:xfrm rot="5400000">
            <a:off x="319666" y="-319666"/>
            <a:ext cx="6858000" cy="7497333"/>
          </a:xfrm>
          <a:prstGeom prst="rect">
            <a:avLst/>
          </a:prstGeom>
        </p:spPr>
      </p:pic>
      <p:sp>
        <p:nvSpPr>
          <p:cNvPr id="27" name="Freeform: Shape 26">
            <a:extLst>
              <a:ext uri="{FF2B5EF4-FFF2-40B4-BE49-F238E27FC236}">
                <a16:creationId xmlns:a16="http://schemas.microsoft.com/office/drawing/2014/main" id="{F3A2F260-D080-447B-9A2D-11973C05D9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1250779"/>
            <a:ext cx="6067887" cy="4515399"/>
          </a:xfrm>
          <a:custGeom>
            <a:avLst/>
            <a:gdLst>
              <a:gd name="connsiteX0" fmla="*/ 0 w 6067887"/>
              <a:gd name="connsiteY0" fmla="*/ 0 h 4515399"/>
              <a:gd name="connsiteX1" fmla="*/ 6067887 w 6067887"/>
              <a:gd name="connsiteY1" fmla="*/ 0 h 4515399"/>
              <a:gd name="connsiteX2" fmla="*/ 4705907 w 6067887"/>
              <a:gd name="connsiteY2" fmla="*/ 4515399 h 4515399"/>
              <a:gd name="connsiteX3" fmla="*/ 0 w 6067887"/>
              <a:gd name="connsiteY3" fmla="*/ 4515399 h 4515399"/>
            </a:gdLst>
            <a:ahLst/>
            <a:cxnLst>
              <a:cxn ang="0">
                <a:pos x="connsiteX0" y="connsiteY0"/>
              </a:cxn>
              <a:cxn ang="0">
                <a:pos x="connsiteX1" y="connsiteY1"/>
              </a:cxn>
              <a:cxn ang="0">
                <a:pos x="connsiteX2" y="connsiteY2"/>
              </a:cxn>
              <a:cxn ang="0">
                <a:pos x="connsiteX3" y="connsiteY3"/>
              </a:cxn>
            </a:cxnLst>
            <a:rect l="l" t="t" r="r" b="b"/>
            <a:pathLst>
              <a:path w="6067887" h="4515399">
                <a:moveTo>
                  <a:pt x="0" y="0"/>
                </a:moveTo>
                <a:lnTo>
                  <a:pt x="6067887" y="0"/>
                </a:lnTo>
                <a:lnTo>
                  <a:pt x="4705907" y="4515399"/>
                </a:lnTo>
                <a:lnTo>
                  <a:pt x="0" y="4515399"/>
                </a:lnTo>
                <a:close/>
              </a:path>
            </a:pathLst>
          </a:cu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ectangle 1">
            <a:extLst>
              <a:ext uri="{FF2B5EF4-FFF2-40B4-BE49-F238E27FC236}">
                <a16:creationId xmlns:a16="http://schemas.microsoft.com/office/drawing/2014/main" id="{D12743D2-1CF1-4AB0-B202-A6BDE89A74BD}"/>
              </a:ext>
            </a:extLst>
          </p:cNvPr>
          <p:cNvSpPr/>
          <p:nvPr/>
        </p:nvSpPr>
        <p:spPr>
          <a:xfrm>
            <a:off x="106278" y="751385"/>
            <a:ext cx="5634846" cy="4306998"/>
          </a:xfrm>
          <a:prstGeom prst="rect">
            <a:avLst/>
          </a:prstGeom>
        </p:spPr>
        <p:txBody>
          <a:bodyPr vert="horz" lIns="91440" tIns="45720" rIns="91440" bIns="45720" rtlCol="0">
            <a:normAutofit/>
          </a:bodyPr>
          <a:lstStyle/>
          <a:p>
            <a:pPr>
              <a:lnSpc>
                <a:spcPct val="90000"/>
              </a:lnSpc>
              <a:spcBef>
                <a:spcPts val="1000"/>
              </a:spcBef>
              <a:buClr>
                <a:schemeClr val="accent1"/>
              </a:buClr>
              <a:buSzPct val="80000"/>
            </a:pPr>
            <a:r>
              <a:rPr lang="en-US" sz="2000" b="1" dirty="0">
                <a:solidFill>
                  <a:schemeClr val="tx1">
                    <a:lumMod val="75000"/>
                    <a:lumOff val="25000"/>
                  </a:schemeClr>
                </a:solidFill>
              </a:rPr>
              <a:t>Sunshines2-3 years</a:t>
            </a:r>
          </a:p>
          <a:p>
            <a:pPr>
              <a:lnSpc>
                <a:spcPct val="90000"/>
              </a:lnSpc>
              <a:spcBef>
                <a:spcPts val="1000"/>
              </a:spcBef>
              <a:buClr>
                <a:schemeClr val="accent1"/>
              </a:buClr>
              <a:buSzPct val="80000"/>
              <a:buFont typeface="Wingdings 3" charset="2"/>
              <a:buChar char=""/>
            </a:pPr>
            <a:endParaRPr lang="en-US" sz="6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rPr>
              <a:t>Our Toddler room is a warm and homely environment where the children have opportunity investigate and explore through play. </a:t>
            </a:r>
          </a:p>
          <a:p>
            <a:pPr>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rPr>
              <a:t>We have resources that are available for the children to access freely and areas that provide learning opportunities. </a:t>
            </a:r>
          </a:p>
          <a:p>
            <a:pPr>
              <a:lnSpc>
                <a:spcPct val="90000"/>
              </a:lnSpc>
              <a:spcBef>
                <a:spcPts val="1000"/>
              </a:spcBef>
              <a:buClr>
                <a:schemeClr val="accent1"/>
              </a:buClr>
              <a:buSzPct val="80000"/>
              <a:buFont typeface="Wingdings 3" charset="2"/>
              <a:buChar char=""/>
            </a:pPr>
            <a:endParaRPr lang="en-US" sz="12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rPr>
              <a:t>The Large mark making area lets the children explore using various materials and develop those skills needed to become school ready. The children learn through play and this area lets each child play based on their own interests and at their own pace. </a:t>
            </a:r>
          </a:p>
          <a:p>
            <a:pPr>
              <a:lnSpc>
                <a:spcPct val="90000"/>
              </a:lnSpc>
              <a:spcBef>
                <a:spcPts val="1000"/>
              </a:spcBef>
              <a:buClr>
                <a:schemeClr val="accent1"/>
              </a:buClr>
              <a:buSzPct val="80000"/>
              <a:buFont typeface="Wingdings 3" charset="2"/>
              <a:buChar char=""/>
            </a:pPr>
            <a:endParaRPr lang="en-US" sz="12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rPr>
              <a:t>Children need some quiet time to think and relax and our quiet area allows children to have some time out from playing and can access a range of resources to read and think about.</a:t>
            </a:r>
          </a:p>
          <a:p>
            <a:pPr>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rPr>
              <a:t>The ratio in this room is 1:4 this means for every 4 children in the room there is 1 member of staff. </a:t>
            </a:r>
          </a:p>
          <a:p>
            <a:pPr>
              <a:lnSpc>
                <a:spcPct val="90000"/>
              </a:lnSpc>
              <a:spcBef>
                <a:spcPts val="1000"/>
              </a:spcBef>
              <a:buClr>
                <a:schemeClr val="accent1"/>
              </a:buClr>
              <a:buSzPct val="80000"/>
              <a:buFont typeface="Wingdings 3" charset="2"/>
              <a:buChar char=""/>
            </a:pPr>
            <a:endParaRPr lang="en-US" sz="600" dirty="0">
              <a:solidFill>
                <a:schemeClr val="tx1">
                  <a:lumMod val="75000"/>
                  <a:lumOff val="25000"/>
                </a:schemeClr>
              </a:solidFill>
            </a:endParaRPr>
          </a:p>
        </p:txBody>
      </p:sp>
      <p:pic>
        <p:nvPicPr>
          <p:cNvPr id="3" name="Picture 2">
            <a:extLst>
              <a:ext uri="{FF2B5EF4-FFF2-40B4-BE49-F238E27FC236}">
                <a16:creationId xmlns:a16="http://schemas.microsoft.com/office/drawing/2014/main" id="{A99EFF87-A59E-4FF4-8B62-6B48209C5120}"/>
              </a:ext>
            </a:extLst>
          </p:cNvPr>
          <p:cNvPicPr>
            <a:picLocks noChangeAspect="1"/>
          </p:cNvPicPr>
          <p:nvPr/>
        </p:nvPicPr>
        <p:blipFill>
          <a:blip r:embed="rId3"/>
          <a:stretch>
            <a:fillRect/>
          </a:stretch>
        </p:blipFill>
        <p:spPr>
          <a:xfrm>
            <a:off x="7494159" y="3404181"/>
            <a:ext cx="4763558" cy="3462286"/>
          </a:xfrm>
          <a:prstGeom prst="rect">
            <a:avLst/>
          </a:prstGeom>
        </p:spPr>
      </p:pic>
      <p:pic>
        <p:nvPicPr>
          <p:cNvPr id="5" name="Picture 4">
            <a:extLst>
              <a:ext uri="{FF2B5EF4-FFF2-40B4-BE49-F238E27FC236}">
                <a16:creationId xmlns:a16="http://schemas.microsoft.com/office/drawing/2014/main" id="{273B7DCF-81C2-4041-948B-5B89E88E0683}"/>
              </a:ext>
            </a:extLst>
          </p:cNvPr>
          <p:cNvPicPr>
            <a:picLocks noChangeAspect="1"/>
          </p:cNvPicPr>
          <p:nvPr/>
        </p:nvPicPr>
        <p:blipFill>
          <a:blip r:embed="rId4"/>
          <a:stretch>
            <a:fillRect/>
          </a:stretch>
        </p:blipFill>
        <p:spPr>
          <a:xfrm>
            <a:off x="7494159" y="-16934"/>
            <a:ext cx="4697841" cy="3412648"/>
          </a:xfrm>
          <a:prstGeom prst="rect">
            <a:avLst/>
          </a:prstGeom>
        </p:spPr>
      </p:pic>
    </p:spTree>
    <p:extLst>
      <p:ext uri="{BB962C8B-B14F-4D97-AF65-F5344CB8AC3E}">
        <p14:creationId xmlns:p14="http://schemas.microsoft.com/office/powerpoint/2010/main" val="3006706770"/>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7" name="Group 86">
            <a:extLst>
              <a:ext uri="{FF2B5EF4-FFF2-40B4-BE49-F238E27FC236}">
                <a16:creationId xmlns:a16="http://schemas.microsoft.com/office/drawing/2014/main" id="{BFF60B97-5EB1-411D-9287-82F79E225F9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8" name="Straight Connector 87">
              <a:extLst>
                <a:ext uri="{FF2B5EF4-FFF2-40B4-BE49-F238E27FC236}">
                  <a16:creationId xmlns:a16="http://schemas.microsoft.com/office/drawing/2014/main" id="{D674D93F-5BDC-4ACB-A8CA-7E981651184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08928BCD-A664-442D-ABA1-C3CFBED999E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90" name="Rectangle 23">
              <a:extLst>
                <a:ext uri="{FF2B5EF4-FFF2-40B4-BE49-F238E27FC236}">
                  <a16:creationId xmlns:a16="http://schemas.microsoft.com/office/drawing/2014/main" id="{BA984793-63CC-45CB-A884-996FAAC233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91" name="Rectangle 25">
              <a:extLst>
                <a:ext uri="{FF2B5EF4-FFF2-40B4-BE49-F238E27FC236}">
                  <a16:creationId xmlns:a16="http://schemas.microsoft.com/office/drawing/2014/main" id="{2F0C28C5-1A58-4CFD-AE80-A035DCD738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92" name="Isosceles Triangle 91">
              <a:extLst>
                <a:ext uri="{FF2B5EF4-FFF2-40B4-BE49-F238E27FC236}">
                  <a16:creationId xmlns:a16="http://schemas.microsoft.com/office/drawing/2014/main" id="{95D7054E-4DD9-45B4-9774-43146D6C73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93" name="Rectangle 27">
              <a:extLst>
                <a:ext uri="{FF2B5EF4-FFF2-40B4-BE49-F238E27FC236}">
                  <a16:creationId xmlns:a16="http://schemas.microsoft.com/office/drawing/2014/main" id="{B82025D2-80F5-4523-8D68-3831F8711F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94" name="Rectangle 28">
              <a:extLst>
                <a:ext uri="{FF2B5EF4-FFF2-40B4-BE49-F238E27FC236}">
                  <a16:creationId xmlns:a16="http://schemas.microsoft.com/office/drawing/2014/main" id="{BC890E5E-6997-4B43-8F03-33C4CA22B6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95" name="Rectangle 29">
              <a:extLst>
                <a:ext uri="{FF2B5EF4-FFF2-40B4-BE49-F238E27FC236}">
                  <a16:creationId xmlns:a16="http://schemas.microsoft.com/office/drawing/2014/main" id="{A8F61413-378E-434E-BB32-C83A8B826E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96" name="Isosceles Triangle 95">
              <a:extLst>
                <a:ext uri="{FF2B5EF4-FFF2-40B4-BE49-F238E27FC236}">
                  <a16:creationId xmlns:a16="http://schemas.microsoft.com/office/drawing/2014/main" id="{22FCA4F9-826F-46CC-97AA-E951F199A6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97" name="Isosceles Triangle 96">
              <a:extLst>
                <a:ext uri="{FF2B5EF4-FFF2-40B4-BE49-F238E27FC236}">
                  <a16:creationId xmlns:a16="http://schemas.microsoft.com/office/drawing/2014/main" id="{96E65488-263B-49DE-A257-2F17752147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pic>
        <p:nvPicPr>
          <p:cNvPr id="5" name="Picture 4">
            <a:extLst>
              <a:ext uri="{FF2B5EF4-FFF2-40B4-BE49-F238E27FC236}">
                <a16:creationId xmlns:a16="http://schemas.microsoft.com/office/drawing/2014/main" id="{7B446A2E-650B-4CD2-A545-BE5569FC5FB3}"/>
              </a:ext>
            </a:extLst>
          </p:cNvPr>
          <p:cNvPicPr>
            <a:picLocks noChangeAspect="1"/>
          </p:cNvPicPr>
          <p:nvPr/>
        </p:nvPicPr>
        <p:blipFill rotWithShape="1">
          <a:blip r:embed="rId2"/>
          <a:srcRect l="5318" r="4097" b="1"/>
          <a:stretch/>
        </p:blipFill>
        <p:spPr>
          <a:xfrm>
            <a:off x="238327" y="297326"/>
            <a:ext cx="3048328" cy="4486823"/>
          </a:xfrm>
          <a:prstGeom prst="rect">
            <a:avLst/>
          </a:prstGeom>
        </p:spPr>
      </p:pic>
      <p:pic>
        <p:nvPicPr>
          <p:cNvPr id="3" name="Picture 2">
            <a:extLst>
              <a:ext uri="{FF2B5EF4-FFF2-40B4-BE49-F238E27FC236}">
                <a16:creationId xmlns:a16="http://schemas.microsoft.com/office/drawing/2014/main" id="{776A9085-B3B1-46A0-BC26-15B3195FF1A2}"/>
              </a:ext>
            </a:extLst>
          </p:cNvPr>
          <p:cNvPicPr>
            <a:picLocks noChangeAspect="1"/>
          </p:cNvPicPr>
          <p:nvPr/>
        </p:nvPicPr>
        <p:blipFill rotWithShape="1">
          <a:blip r:embed="rId3"/>
          <a:srcRect r="-2" b="5511"/>
          <a:stretch/>
        </p:blipFill>
        <p:spPr>
          <a:xfrm>
            <a:off x="3418988" y="418080"/>
            <a:ext cx="2814327" cy="1994380"/>
          </a:xfrm>
          <a:prstGeom prst="rect">
            <a:avLst/>
          </a:prstGeom>
        </p:spPr>
      </p:pic>
      <p:sp>
        <p:nvSpPr>
          <p:cNvPr id="99" name="Isosceles Triangle 8">
            <a:extLst>
              <a:ext uri="{FF2B5EF4-FFF2-40B4-BE49-F238E27FC236}">
                <a16:creationId xmlns:a16="http://schemas.microsoft.com/office/drawing/2014/main" id="{EDEA1E2F-218D-4172-856B-74C87C895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4" name="Picture 3">
            <a:extLst>
              <a:ext uri="{FF2B5EF4-FFF2-40B4-BE49-F238E27FC236}">
                <a16:creationId xmlns:a16="http://schemas.microsoft.com/office/drawing/2014/main" id="{943A5EC2-47F2-C4FE-03E6-64346AA27E79}"/>
              </a:ext>
            </a:extLst>
          </p:cNvPr>
          <p:cNvPicPr>
            <a:picLocks noChangeAspect="1"/>
          </p:cNvPicPr>
          <p:nvPr/>
        </p:nvPicPr>
        <p:blipFill rotWithShape="1">
          <a:blip r:embed="rId4"/>
          <a:srcRect t="8759" r="-2" b="20094"/>
          <a:stretch/>
        </p:blipFill>
        <p:spPr>
          <a:xfrm>
            <a:off x="1993917" y="3518307"/>
            <a:ext cx="4240148" cy="3016689"/>
          </a:xfrm>
          <a:prstGeom prst="rect">
            <a:avLst/>
          </a:prstGeom>
        </p:spPr>
      </p:pic>
      <p:sp>
        <p:nvSpPr>
          <p:cNvPr id="2" name="Rectangle 1">
            <a:extLst>
              <a:ext uri="{FF2B5EF4-FFF2-40B4-BE49-F238E27FC236}">
                <a16:creationId xmlns:a16="http://schemas.microsoft.com/office/drawing/2014/main" id="{B772A941-7399-4880-B787-8D3FD9FCEBD5}"/>
              </a:ext>
            </a:extLst>
          </p:cNvPr>
          <p:cNvSpPr/>
          <p:nvPr/>
        </p:nvSpPr>
        <p:spPr>
          <a:xfrm>
            <a:off x="6343554" y="1145879"/>
            <a:ext cx="2948121" cy="3880773"/>
          </a:xfrm>
          <a:prstGeom prst="rect">
            <a:avLst/>
          </a:prstGeom>
        </p:spPr>
        <p:txBody>
          <a:bodyPr vert="horz" lIns="91440" tIns="45720" rIns="91440" bIns="45720" rtlCol="0">
            <a:normAutofit/>
          </a:bodyPr>
          <a:lstStyle/>
          <a:p>
            <a:pPr>
              <a:lnSpc>
                <a:spcPct val="90000"/>
              </a:lnSpc>
              <a:spcBef>
                <a:spcPts val="1000"/>
              </a:spcBef>
              <a:buClr>
                <a:schemeClr val="accent1"/>
              </a:buClr>
              <a:buSzPct val="80000"/>
            </a:pPr>
            <a:r>
              <a:rPr lang="en-US" b="1" u="sng" dirty="0">
                <a:solidFill>
                  <a:schemeClr val="tx1">
                    <a:lumMod val="75000"/>
                    <a:lumOff val="25000"/>
                  </a:schemeClr>
                </a:solidFill>
              </a:rPr>
              <a:t>Rainbows-3-5 years </a:t>
            </a:r>
          </a:p>
          <a:p>
            <a:pPr>
              <a:lnSpc>
                <a:spcPct val="90000"/>
              </a:lnSpc>
              <a:spcBef>
                <a:spcPts val="1000"/>
              </a:spcBef>
              <a:buClr>
                <a:schemeClr val="accent1"/>
              </a:buClr>
              <a:buSzPct val="80000"/>
              <a:buFont typeface="Wingdings 3" charset="2"/>
              <a:buChar char=""/>
            </a:pPr>
            <a:endParaRPr lang="en-US" sz="9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endParaRPr lang="en-US" sz="9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endParaRPr lang="en-US" sz="9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endParaRPr lang="en-US" sz="900" dirty="0">
              <a:solidFill>
                <a:schemeClr val="tx1">
                  <a:lumMod val="75000"/>
                  <a:lumOff val="25000"/>
                </a:schemeClr>
              </a:solidFill>
            </a:endParaRPr>
          </a:p>
          <a:p>
            <a:pPr marL="285750" indent="-285750">
              <a:lnSpc>
                <a:spcPct val="90000"/>
              </a:lnSpc>
              <a:spcBef>
                <a:spcPts val="1000"/>
              </a:spcBef>
              <a:buClr>
                <a:schemeClr val="accent1"/>
              </a:buClr>
              <a:buSzPct val="80000"/>
              <a:buFont typeface="Wingdings 3" charset="2"/>
              <a:buChar char=""/>
            </a:pPr>
            <a:r>
              <a:rPr lang="en-US" sz="900" dirty="0">
                <a:solidFill>
                  <a:schemeClr val="tx1">
                    <a:lumMod val="75000"/>
                    <a:lumOff val="25000"/>
                  </a:schemeClr>
                </a:solidFill>
              </a:rPr>
              <a:t>Our pre-school room is a large open area for our young children to play and learn. The room has lots of areas to explore and investigate and lets children access resources freely. </a:t>
            </a:r>
          </a:p>
          <a:p>
            <a:pPr marL="285750" indent="-285750">
              <a:lnSpc>
                <a:spcPct val="90000"/>
              </a:lnSpc>
              <a:spcBef>
                <a:spcPts val="1000"/>
              </a:spcBef>
              <a:buClr>
                <a:schemeClr val="accent1"/>
              </a:buClr>
              <a:buSzPct val="80000"/>
              <a:buFont typeface="Wingdings 3" charset="2"/>
              <a:buChar char=""/>
            </a:pPr>
            <a:r>
              <a:rPr lang="en-US" sz="900" dirty="0">
                <a:solidFill>
                  <a:schemeClr val="tx1">
                    <a:lumMod val="75000"/>
                    <a:lumOff val="25000"/>
                  </a:schemeClr>
                </a:solidFill>
              </a:rPr>
              <a:t>This room is free flow between the indoors and out which allows children the opportunity to play and learn about the world they live in.</a:t>
            </a:r>
          </a:p>
          <a:p>
            <a:pPr marL="285750" indent="-285750">
              <a:lnSpc>
                <a:spcPct val="90000"/>
              </a:lnSpc>
              <a:spcBef>
                <a:spcPts val="1000"/>
              </a:spcBef>
              <a:buClr>
                <a:schemeClr val="accent1"/>
              </a:buClr>
              <a:buSzPct val="80000"/>
              <a:buFont typeface="Wingdings 3" charset="2"/>
              <a:buChar char=""/>
            </a:pPr>
            <a:r>
              <a:rPr lang="en-US" sz="900" dirty="0">
                <a:solidFill>
                  <a:schemeClr val="tx1">
                    <a:lumMod val="75000"/>
                    <a:lumOff val="25000"/>
                  </a:schemeClr>
                </a:solidFill>
              </a:rPr>
              <a:t>Children start to become school ready at this age and staff work with them to develop their skills and understanding. </a:t>
            </a:r>
          </a:p>
          <a:p>
            <a:pPr marL="285750" indent="-285750">
              <a:lnSpc>
                <a:spcPct val="90000"/>
              </a:lnSpc>
              <a:spcBef>
                <a:spcPts val="1000"/>
              </a:spcBef>
              <a:buClr>
                <a:schemeClr val="accent1"/>
              </a:buClr>
              <a:buSzPct val="80000"/>
              <a:buFont typeface="Wingdings 3" charset="2"/>
              <a:buChar char=""/>
            </a:pPr>
            <a:r>
              <a:rPr lang="en-US" sz="900" dirty="0">
                <a:solidFill>
                  <a:schemeClr val="tx1">
                    <a:lumMod val="75000"/>
                    <a:lumOff val="25000"/>
                  </a:schemeClr>
                </a:solidFill>
              </a:rPr>
              <a:t>Children have access to open ended resources, and we explore their curiosity using ordinary household items in all areas. </a:t>
            </a:r>
          </a:p>
          <a:p>
            <a:pPr marL="285750" indent="-285750">
              <a:lnSpc>
                <a:spcPct val="90000"/>
              </a:lnSpc>
              <a:spcBef>
                <a:spcPts val="1000"/>
              </a:spcBef>
              <a:buClr>
                <a:schemeClr val="accent1"/>
              </a:buClr>
              <a:buSzPct val="80000"/>
              <a:buFont typeface="Wingdings 3" charset="2"/>
              <a:buChar char=""/>
            </a:pPr>
            <a:r>
              <a:rPr lang="en-US" sz="900" dirty="0">
                <a:solidFill>
                  <a:schemeClr val="tx1">
                    <a:lumMod val="75000"/>
                    <a:lumOff val="25000"/>
                  </a:schemeClr>
                </a:solidFill>
              </a:rPr>
              <a:t>Ration in this room is 1:8, this means there is 1 member of staff for 8 children. </a:t>
            </a:r>
          </a:p>
          <a:p>
            <a:pPr>
              <a:lnSpc>
                <a:spcPct val="90000"/>
              </a:lnSpc>
              <a:spcBef>
                <a:spcPts val="1000"/>
              </a:spcBef>
              <a:buClr>
                <a:schemeClr val="accent1"/>
              </a:buClr>
              <a:buSzPct val="80000"/>
              <a:buFont typeface="Wingdings 3" charset="2"/>
              <a:buChar char=""/>
            </a:pPr>
            <a:endParaRPr lang="en-US" sz="900" dirty="0">
              <a:solidFill>
                <a:schemeClr val="tx1">
                  <a:lumMod val="75000"/>
                  <a:lumOff val="25000"/>
                </a:schemeClr>
              </a:solidFill>
            </a:endParaRPr>
          </a:p>
        </p:txBody>
      </p:sp>
    </p:spTree>
    <p:extLst>
      <p:ext uri="{BB962C8B-B14F-4D97-AF65-F5344CB8AC3E}">
        <p14:creationId xmlns:p14="http://schemas.microsoft.com/office/powerpoint/2010/main" val="2939673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6" name="Group 11">
            <a:extLst>
              <a:ext uri="{FF2B5EF4-FFF2-40B4-BE49-F238E27FC236}">
                <a16:creationId xmlns:a16="http://schemas.microsoft.com/office/drawing/2014/main" id="{B42CEC96-DE96-4D30-9958-67B3631D00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D7BC9C47-1CB6-49F9-B0E1-D3C0B13941E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BD1E82B5-E235-4F7F-9CC4-0DA3621ED9A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4B261DEA-DA7F-4D0B-90F8-51BB5DE19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Rectangle 25">
              <a:extLst>
                <a:ext uri="{FF2B5EF4-FFF2-40B4-BE49-F238E27FC236}">
                  <a16:creationId xmlns:a16="http://schemas.microsoft.com/office/drawing/2014/main" id="{0D2AE68A-69A2-4990-8C05-8BB240E53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Isosceles Triangle 16">
              <a:extLst>
                <a:ext uri="{FF2B5EF4-FFF2-40B4-BE49-F238E27FC236}">
                  <a16:creationId xmlns:a16="http://schemas.microsoft.com/office/drawing/2014/main" id="{0E4DF067-C4BA-4820-BF67-013029B1B6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Rectangle 27">
              <a:extLst>
                <a:ext uri="{FF2B5EF4-FFF2-40B4-BE49-F238E27FC236}">
                  <a16:creationId xmlns:a16="http://schemas.microsoft.com/office/drawing/2014/main" id="{445A0202-B6CF-4B7D-9377-89B288FF6F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Rectangle 28">
              <a:extLst>
                <a:ext uri="{FF2B5EF4-FFF2-40B4-BE49-F238E27FC236}">
                  <a16:creationId xmlns:a16="http://schemas.microsoft.com/office/drawing/2014/main" id="{CCF9D608-0BE6-44C5-9358-90394684CD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Rectangle 29">
              <a:extLst>
                <a:ext uri="{FF2B5EF4-FFF2-40B4-BE49-F238E27FC236}">
                  <a16:creationId xmlns:a16="http://schemas.microsoft.com/office/drawing/2014/main" id="{F10557ED-C36C-4C3B-9F0B-5D3CF5F35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Isosceles Triangle 20">
              <a:extLst>
                <a:ext uri="{FF2B5EF4-FFF2-40B4-BE49-F238E27FC236}">
                  <a16:creationId xmlns:a16="http://schemas.microsoft.com/office/drawing/2014/main" id="{86961E2C-E282-471A-8FA2-0ED87A919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Isosceles Triangle 21">
              <a:extLst>
                <a:ext uri="{FF2B5EF4-FFF2-40B4-BE49-F238E27FC236}">
                  <a16:creationId xmlns:a16="http://schemas.microsoft.com/office/drawing/2014/main" id="{5A4526F4-F3D4-482D-8391-C06976B441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pic>
        <p:nvPicPr>
          <p:cNvPr id="2" name="Picture 1">
            <a:extLst>
              <a:ext uri="{FF2B5EF4-FFF2-40B4-BE49-F238E27FC236}">
                <a16:creationId xmlns:a16="http://schemas.microsoft.com/office/drawing/2014/main" id="{72CA34E1-099E-434D-8729-74279F19E90D}"/>
              </a:ext>
            </a:extLst>
          </p:cNvPr>
          <p:cNvPicPr>
            <a:picLocks noChangeAspect="1"/>
          </p:cNvPicPr>
          <p:nvPr/>
        </p:nvPicPr>
        <p:blipFill>
          <a:blip r:embed="rId2"/>
          <a:stretch>
            <a:fillRect/>
          </a:stretch>
        </p:blipFill>
        <p:spPr>
          <a:xfrm>
            <a:off x="677333" y="1432238"/>
            <a:ext cx="2596281" cy="956303"/>
          </a:xfrm>
          <a:prstGeom prst="rect">
            <a:avLst/>
          </a:prstGeom>
        </p:spPr>
      </p:pic>
      <p:pic>
        <p:nvPicPr>
          <p:cNvPr id="4" name="Picture 3">
            <a:extLst>
              <a:ext uri="{FF2B5EF4-FFF2-40B4-BE49-F238E27FC236}">
                <a16:creationId xmlns:a16="http://schemas.microsoft.com/office/drawing/2014/main" id="{98C2622B-BBEE-4AFE-B986-76A2FA2F48B0}"/>
              </a:ext>
            </a:extLst>
          </p:cNvPr>
          <p:cNvPicPr>
            <a:picLocks noChangeAspect="1"/>
          </p:cNvPicPr>
          <p:nvPr/>
        </p:nvPicPr>
        <p:blipFill>
          <a:blip r:embed="rId3"/>
          <a:stretch>
            <a:fillRect/>
          </a:stretch>
        </p:blipFill>
        <p:spPr>
          <a:xfrm>
            <a:off x="3502213" y="829687"/>
            <a:ext cx="2596281" cy="2161404"/>
          </a:xfrm>
          <a:prstGeom prst="rect">
            <a:avLst/>
          </a:prstGeom>
        </p:spPr>
      </p:pic>
      <p:pic>
        <p:nvPicPr>
          <p:cNvPr id="5" name="Picture 4">
            <a:extLst>
              <a:ext uri="{FF2B5EF4-FFF2-40B4-BE49-F238E27FC236}">
                <a16:creationId xmlns:a16="http://schemas.microsoft.com/office/drawing/2014/main" id="{0EB5578A-3A84-4056-A79F-0160F5F9F491}"/>
              </a:ext>
            </a:extLst>
          </p:cNvPr>
          <p:cNvPicPr>
            <a:picLocks noChangeAspect="1"/>
          </p:cNvPicPr>
          <p:nvPr/>
        </p:nvPicPr>
        <p:blipFill>
          <a:blip r:embed="rId4"/>
          <a:stretch>
            <a:fillRect/>
          </a:stretch>
        </p:blipFill>
        <p:spPr>
          <a:xfrm>
            <a:off x="677326" y="3626094"/>
            <a:ext cx="2596283" cy="2226312"/>
          </a:xfrm>
          <a:prstGeom prst="rect">
            <a:avLst/>
          </a:prstGeom>
        </p:spPr>
      </p:pic>
      <p:sp>
        <p:nvSpPr>
          <p:cNvPr id="7" name="TextBox 6">
            <a:extLst>
              <a:ext uri="{FF2B5EF4-FFF2-40B4-BE49-F238E27FC236}">
                <a16:creationId xmlns:a16="http://schemas.microsoft.com/office/drawing/2014/main" id="{F3E329C2-F9A9-48C5-96EE-EE2DFADD290D}"/>
              </a:ext>
            </a:extLst>
          </p:cNvPr>
          <p:cNvSpPr txBox="1"/>
          <p:nvPr/>
        </p:nvSpPr>
        <p:spPr>
          <a:xfrm>
            <a:off x="6343484" y="729574"/>
            <a:ext cx="5514533" cy="5778229"/>
          </a:xfrm>
          <a:prstGeom prst="rect">
            <a:avLst/>
          </a:prstGeom>
        </p:spPr>
        <p:txBody>
          <a:bodyPr vert="horz" lIns="91440" tIns="45720" rIns="91440" bIns="45720" rtlCol="0">
            <a:normAutofit lnSpcReduction="10000"/>
          </a:bodyPr>
          <a:lstStyle/>
          <a:p>
            <a:pPr>
              <a:lnSpc>
                <a:spcPct val="90000"/>
              </a:lnSpc>
              <a:spcBef>
                <a:spcPts val="1000"/>
              </a:spcBef>
              <a:buClr>
                <a:schemeClr val="accent1"/>
              </a:buClr>
              <a:buSzPct val="80000"/>
            </a:pPr>
            <a:r>
              <a:rPr lang="en-US" sz="1200" b="1" dirty="0">
                <a:solidFill>
                  <a:schemeClr val="tx1">
                    <a:lumMod val="75000"/>
                    <a:lumOff val="25000"/>
                  </a:schemeClr>
                </a:solidFill>
              </a:rPr>
              <a:t>We provide a drop and pick up service from local schools in the areas. We currently collect from the following schools:</a:t>
            </a:r>
          </a:p>
          <a:p>
            <a:pPr>
              <a:lnSpc>
                <a:spcPct val="90000"/>
              </a:lnSpc>
              <a:spcBef>
                <a:spcPts val="1000"/>
              </a:spcBef>
              <a:buClr>
                <a:schemeClr val="accent1"/>
              </a:buClr>
              <a:buSzPct val="80000"/>
              <a:buFont typeface="Wingdings 3" charset="2"/>
              <a:buChar char=""/>
            </a:pPr>
            <a:endParaRPr lang="en-US" sz="12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rPr>
              <a:t>Denbigh </a:t>
            </a:r>
          </a:p>
          <a:p>
            <a:pPr>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rPr>
              <a:t>St Peters </a:t>
            </a:r>
          </a:p>
          <a:p>
            <a:pPr>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rPr>
              <a:t>Stephenson Memorial </a:t>
            </a:r>
          </a:p>
          <a:p>
            <a:pPr>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rPr>
              <a:t>Hadrian Park</a:t>
            </a:r>
          </a:p>
          <a:p>
            <a:pPr>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rPr>
              <a:t>Western</a:t>
            </a:r>
          </a:p>
          <a:p>
            <a:pPr>
              <a:lnSpc>
                <a:spcPct val="90000"/>
              </a:lnSpc>
              <a:spcBef>
                <a:spcPts val="1000"/>
              </a:spcBef>
              <a:buClr>
                <a:schemeClr val="accent1"/>
              </a:buClr>
              <a:buSzPct val="80000"/>
            </a:pPr>
            <a:r>
              <a:rPr lang="en-US" sz="1200" b="1" dirty="0">
                <a:solidFill>
                  <a:schemeClr val="tx1">
                    <a:lumMod val="75000"/>
                    <a:lumOff val="25000"/>
                  </a:schemeClr>
                </a:solidFill>
              </a:rPr>
              <a:t>We have a set rate for pick ups and drop offs and these prices include all meals and snacks.</a:t>
            </a:r>
          </a:p>
          <a:p>
            <a:pPr>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rPr>
              <a:t>Drop off- £5.00</a:t>
            </a:r>
          </a:p>
          <a:p>
            <a:pPr>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rPr>
              <a:t>Pick up-£10.00</a:t>
            </a:r>
          </a:p>
          <a:p>
            <a:pPr>
              <a:lnSpc>
                <a:spcPct val="90000"/>
              </a:lnSpc>
              <a:spcBef>
                <a:spcPts val="1000"/>
              </a:spcBef>
              <a:buClr>
                <a:schemeClr val="accent1"/>
              </a:buClr>
              <a:buSzPct val="80000"/>
            </a:pPr>
            <a:r>
              <a:rPr lang="en-US" sz="1200" b="1" dirty="0">
                <a:solidFill>
                  <a:schemeClr val="tx1">
                    <a:lumMod val="75000"/>
                    <a:lumOff val="25000"/>
                  </a:schemeClr>
                </a:solidFill>
              </a:rPr>
              <a:t>We also provide wrap around care children using their funded hours. We don’t charge any extra fees on top of this funding rate and any additional hours outside of the funding is charged at our hourly rate of £4.00. </a:t>
            </a:r>
          </a:p>
          <a:p>
            <a:pPr>
              <a:lnSpc>
                <a:spcPct val="90000"/>
              </a:lnSpc>
              <a:spcBef>
                <a:spcPts val="1000"/>
              </a:spcBef>
              <a:buClr>
                <a:schemeClr val="accent1"/>
              </a:buClr>
              <a:buSzPct val="80000"/>
              <a:buFont typeface="Wingdings 3" charset="2"/>
              <a:buChar char=""/>
            </a:pPr>
            <a:endParaRPr lang="en-US" sz="1200" b="1" dirty="0">
              <a:solidFill>
                <a:schemeClr val="tx1">
                  <a:lumMod val="75000"/>
                  <a:lumOff val="25000"/>
                </a:schemeClr>
              </a:solidFill>
            </a:endParaRPr>
          </a:p>
          <a:p>
            <a:pPr>
              <a:lnSpc>
                <a:spcPct val="90000"/>
              </a:lnSpc>
              <a:spcBef>
                <a:spcPts val="1000"/>
              </a:spcBef>
              <a:buClr>
                <a:schemeClr val="accent1"/>
              </a:buClr>
              <a:buSzPct val="80000"/>
            </a:pPr>
            <a:r>
              <a:rPr lang="en-US" sz="1200" b="1" dirty="0">
                <a:solidFill>
                  <a:schemeClr val="tx1">
                    <a:lumMod val="75000"/>
                    <a:lumOff val="25000"/>
                  </a:schemeClr>
                </a:solidFill>
              </a:rPr>
              <a:t>We run Holiday clubs throughout the year, and this is a set rate of £25.00 per child. Our times are 9am-4pm but we are flexible with hours and can work around your needs.</a:t>
            </a:r>
          </a:p>
          <a:p>
            <a:pPr>
              <a:lnSpc>
                <a:spcPct val="90000"/>
              </a:lnSpc>
              <a:spcBef>
                <a:spcPts val="1000"/>
              </a:spcBef>
              <a:buClr>
                <a:schemeClr val="accent1"/>
              </a:buClr>
              <a:buSzPct val="80000"/>
            </a:pPr>
            <a:r>
              <a:rPr lang="en-US" sz="1200" b="1" dirty="0">
                <a:solidFill>
                  <a:schemeClr val="tx1">
                    <a:lumMod val="75000"/>
                    <a:lumOff val="25000"/>
                  </a:schemeClr>
                </a:solidFill>
              </a:rPr>
              <a:t>During holiday club we provide all meals and snacks, and we don’t charge additional fees for any activities that we provide or trips that are arranged. </a:t>
            </a:r>
          </a:p>
          <a:p>
            <a:pPr>
              <a:lnSpc>
                <a:spcPct val="90000"/>
              </a:lnSpc>
              <a:spcBef>
                <a:spcPts val="1000"/>
              </a:spcBef>
              <a:buClr>
                <a:schemeClr val="accent1"/>
              </a:buClr>
              <a:buSzPct val="80000"/>
              <a:buFont typeface="Wingdings 3" charset="2"/>
              <a:buChar char=""/>
            </a:pPr>
            <a:endParaRPr lang="en-US" sz="5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endParaRPr lang="en-US" sz="5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500" dirty="0">
                <a:solidFill>
                  <a:schemeClr val="tx1">
                    <a:lumMod val="75000"/>
                    <a:lumOff val="25000"/>
                  </a:schemeClr>
                </a:solidFill>
              </a:rPr>
              <a:t> </a:t>
            </a:r>
          </a:p>
          <a:p>
            <a:pPr>
              <a:lnSpc>
                <a:spcPct val="90000"/>
              </a:lnSpc>
              <a:spcBef>
                <a:spcPts val="1000"/>
              </a:spcBef>
              <a:buClr>
                <a:schemeClr val="accent1"/>
              </a:buClr>
              <a:buSzPct val="80000"/>
              <a:buFont typeface="Wingdings 3" charset="2"/>
              <a:buChar char=""/>
            </a:pPr>
            <a:endParaRPr lang="en-US" sz="5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endParaRPr lang="en-US" sz="5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endParaRPr lang="en-US" sz="500" dirty="0">
              <a:solidFill>
                <a:schemeClr val="tx1">
                  <a:lumMod val="75000"/>
                  <a:lumOff val="25000"/>
                </a:schemeClr>
              </a:solidFill>
            </a:endParaRPr>
          </a:p>
        </p:txBody>
      </p:sp>
      <p:pic>
        <p:nvPicPr>
          <p:cNvPr id="6" name="Picture 5">
            <a:extLst>
              <a:ext uri="{FF2B5EF4-FFF2-40B4-BE49-F238E27FC236}">
                <a16:creationId xmlns:a16="http://schemas.microsoft.com/office/drawing/2014/main" id="{1120E227-51A9-44D3-BB2E-EC289D3506FE}"/>
              </a:ext>
            </a:extLst>
          </p:cNvPr>
          <p:cNvPicPr>
            <a:picLocks noChangeAspect="1"/>
          </p:cNvPicPr>
          <p:nvPr/>
        </p:nvPicPr>
        <p:blipFill>
          <a:blip r:embed="rId5"/>
          <a:stretch>
            <a:fillRect/>
          </a:stretch>
        </p:blipFill>
        <p:spPr>
          <a:xfrm>
            <a:off x="3502212" y="3629339"/>
            <a:ext cx="2596283" cy="2219822"/>
          </a:xfrm>
          <a:prstGeom prst="rect">
            <a:avLst/>
          </a:prstGeom>
        </p:spPr>
      </p:pic>
    </p:spTree>
    <p:extLst>
      <p:ext uri="{BB962C8B-B14F-4D97-AF65-F5344CB8AC3E}">
        <p14:creationId xmlns:p14="http://schemas.microsoft.com/office/powerpoint/2010/main" val="3926457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5" name="Group 64">
            <a:extLst>
              <a:ext uri="{FF2B5EF4-FFF2-40B4-BE49-F238E27FC236}">
                <a16:creationId xmlns:a16="http://schemas.microsoft.com/office/drawing/2014/main" id="{B42CEC96-DE96-4D30-9958-67B3631D00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66" name="Straight Connector 65">
              <a:extLst>
                <a:ext uri="{FF2B5EF4-FFF2-40B4-BE49-F238E27FC236}">
                  <a16:creationId xmlns:a16="http://schemas.microsoft.com/office/drawing/2014/main" id="{D7BC9C47-1CB6-49F9-B0E1-D3C0B13941E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BD1E82B5-E235-4F7F-9CC4-0DA3621ED9A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8" name="Rectangle 23">
              <a:extLst>
                <a:ext uri="{FF2B5EF4-FFF2-40B4-BE49-F238E27FC236}">
                  <a16:creationId xmlns:a16="http://schemas.microsoft.com/office/drawing/2014/main" id="{4B261DEA-DA7F-4D0B-90F8-51BB5DE19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9" name="Rectangle 25">
              <a:extLst>
                <a:ext uri="{FF2B5EF4-FFF2-40B4-BE49-F238E27FC236}">
                  <a16:creationId xmlns:a16="http://schemas.microsoft.com/office/drawing/2014/main" id="{0D2AE68A-69A2-4990-8C05-8BB240E53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0" name="Isosceles Triangle 69">
              <a:extLst>
                <a:ext uri="{FF2B5EF4-FFF2-40B4-BE49-F238E27FC236}">
                  <a16:creationId xmlns:a16="http://schemas.microsoft.com/office/drawing/2014/main" id="{0E4DF067-C4BA-4820-BF67-013029B1B6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1" name="Rectangle 27">
              <a:extLst>
                <a:ext uri="{FF2B5EF4-FFF2-40B4-BE49-F238E27FC236}">
                  <a16:creationId xmlns:a16="http://schemas.microsoft.com/office/drawing/2014/main" id="{445A0202-B6CF-4B7D-9377-89B288FF6F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2" name="Rectangle 28">
              <a:extLst>
                <a:ext uri="{FF2B5EF4-FFF2-40B4-BE49-F238E27FC236}">
                  <a16:creationId xmlns:a16="http://schemas.microsoft.com/office/drawing/2014/main" id="{CCF9D608-0BE6-44C5-9358-90394684CD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3" name="Rectangle 29">
              <a:extLst>
                <a:ext uri="{FF2B5EF4-FFF2-40B4-BE49-F238E27FC236}">
                  <a16:creationId xmlns:a16="http://schemas.microsoft.com/office/drawing/2014/main" id="{F10557ED-C36C-4C3B-9F0B-5D3CF5F35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4" name="Isosceles Triangle 73">
              <a:extLst>
                <a:ext uri="{FF2B5EF4-FFF2-40B4-BE49-F238E27FC236}">
                  <a16:creationId xmlns:a16="http://schemas.microsoft.com/office/drawing/2014/main" id="{86961E2C-E282-471A-8FA2-0ED87A919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5" name="Isosceles Triangle 74">
              <a:extLst>
                <a:ext uri="{FF2B5EF4-FFF2-40B4-BE49-F238E27FC236}">
                  <a16:creationId xmlns:a16="http://schemas.microsoft.com/office/drawing/2014/main" id="{5A4526F4-F3D4-482D-8391-C06976B441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77" name="Rectangle 76">
            <a:extLst>
              <a:ext uri="{FF2B5EF4-FFF2-40B4-BE49-F238E27FC236}">
                <a16:creationId xmlns:a16="http://schemas.microsoft.com/office/drawing/2014/main" id="{BD11ECC6-8551-4768-8DFD-CD41AF420A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01"/>
            <a:ext cx="12192000" cy="228599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79" name="Group 78">
            <a:extLst>
              <a:ext uri="{FF2B5EF4-FFF2-40B4-BE49-F238E27FC236}">
                <a16:creationId xmlns:a16="http://schemas.microsoft.com/office/drawing/2014/main" id="{93657592-CA60-4F45-B1A0-88AA7724208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25267" y="-8467"/>
            <a:ext cx="4766733" cy="6866467"/>
            <a:chOff x="7425267" y="-8467"/>
            <a:chExt cx="4766733" cy="6866467"/>
          </a:xfrm>
        </p:grpSpPr>
        <p:cxnSp>
          <p:nvCxnSpPr>
            <p:cNvPr id="80" name="Straight Connector 79">
              <a:extLst>
                <a:ext uri="{FF2B5EF4-FFF2-40B4-BE49-F238E27FC236}">
                  <a16:creationId xmlns:a16="http://schemas.microsoft.com/office/drawing/2014/main" id="{6F47E2B4-7DA9-4312-A1F0-C48388B236A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96547" y="4572001"/>
              <a:ext cx="393665" cy="2285999"/>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35B274F7-039F-4BFC-AA98-B51B1D6CB6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7425267" y="4572001"/>
              <a:ext cx="3383073" cy="2285999"/>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82" name="Rectangle 23">
              <a:extLst>
                <a:ext uri="{FF2B5EF4-FFF2-40B4-BE49-F238E27FC236}">
                  <a16:creationId xmlns:a16="http://schemas.microsoft.com/office/drawing/2014/main" id="{11A31103-C703-46C9-9D26-497A1ACD50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83" name="Rectangle 25">
              <a:extLst>
                <a:ext uri="{FF2B5EF4-FFF2-40B4-BE49-F238E27FC236}">
                  <a16:creationId xmlns:a16="http://schemas.microsoft.com/office/drawing/2014/main" id="{382F955F-FC22-44B8-BDCF-B77580323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84" name="Isosceles Triangle 83">
              <a:extLst>
                <a:ext uri="{FF2B5EF4-FFF2-40B4-BE49-F238E27FC236}">
                  <a16:creationId xmlns:a16="http://schemas.microsoft.com/office/drawing/2014/main" id="{1F567692-F087-479A-8931-BD2869C3E4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85" name="Rectangle 27">
              <a:extLst>
                <a:ext uri="{FF2B5EF4-FFF2-40B4-BE49-F238E27FC236}">
                  <a16:creationId xmlns:a16="http://schemas.microsoft.com/office/drawing/2014/main" id="{49B3E4CD-0738-4B9D-A14F-1E8694DDF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86" name="Rectangle 28">
              <a:extLst>
                <a:ext uri="{FF2B5EF4-FFF2-40B4-BE49-F238E27FC236}">
                  <a16:creationId xmlns:a16="http://schemas.microsoft.com/office/drawing/2014/main" id="{4753B851-AD90-4CCD-85D0-65AA6567D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87" name="Rectangle 29">
              <a:extLst>
                <a:ext uri="{FF2B5EF4-FFF2-40B4-BE49-F238E27FC236}">
                  <a16:creationId xmlns:a16="http://schemas.microsoft.com/office/drawing/2014/main" id="{EBF14868-A190-4E21-9522-8977C474C9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88" name="Isosceles Triangle 87">
              <a:extLst>
                <a:ext uri="{FF2B5EF4-FFF2-40B4-BE49-F238E27FC236}">
                  <a16:creationId xmlns:a16="http://schemas.microsoft.com/office/drawing/2014/main" id="{BCBB4922-76EE-442B-A649-09873DCE79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90" name="Rectangle 89">
            <a:extLst>
              <a:ext uri="{FF2B5EF4-FFF2-40B4-BE49-F238E27FC236}">
                <a16:creationId xmlns:a16="http://schemas.microsoft.com/office/drawing/2014/main" id="{8E2EB503-A017-4457-A105-53638C97D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236D0C1-3638-4B4D-AD72-C7FCE3F64FAA}"/>
              </a:ext>
            </a:extLst>
          </p:cNvPr>
          <p:cNvPicPr>
            <a:picLocks noChangeAspect="1"/>
          </p:cNvPicPr>
          <p:nvPr/>
        </p:nvPicPr>
        <p:blipFill rotWithShape="1">
          <a:blip r:embed="rId2"/>
          <a:srcRect l="30296" r="17585"/>
          <a:stretch/>
        </p:blipFill>
        <p:spPr>
          <a:xfrm>
            <a:off x="74668" y="29183"/>
            <a:ext cx="2235789" cy="3217333"/>
          </a:xfrm>
          <a:prstGeom prst="rect">
            <a:avLst/>
          </a:prstGeom>
        </p:spPr>
      </p:pic>
      <p:pic>
        <p:nvPicPr>
          <p:cNvPr id="9" name="Picture 8">
            <a:extLst>
              <a:ext uri="{FF2B5EF4-FFF2-40B4-BE49-F238E27FC236}">
                <a16:creationId xmlns:a16="http://schemas.microsoft.com/office/drawing/2014/main" id="{3419E181-4E48-7113-C0DC-E7E51E2022B5}"/>
              </a:ext>
            </a:extLst>
          </p:cNvPr>
          <p:cNvPicPr>
            <a:picLocks noChangeAspect="1"/>
          </p:cNvPicPr>
          <p:nvPr/>
        </p:nvPicPr>
        <p:blipFill>
          <a:blip r:embed="rId3"/>
          <a:stretch>
            <a:fillRect/>
          </a:stretch>
        </p:blipFill>
        <p:spPr>
          <a:xfrm rot="21153040">
            <a:off x="1930777" y="395959"/>
            <a:ext cx="3809999" cy="3809999"/>
          </a:xfrm>
          <a:prstGeom prst="rect">
            <a:avLst/>
          </a:prstGeom>
        </p:spPr>
      </p:pic>
      <p:pic>
        <p:nvPicPr>
          <p:cNvPr id="4" name="Picture 3">
            <a:extLst>
              <a:ext uri="{FF2B5EF4-FFF2-40B4-BE49-F238E27FC236}">
                <a16:creationId xmlns:a16="http://schemas.microsoft.com/office/drawing/2014/main" id="{4F9F7281-C788-4411-91DD-6EB67F64A41A}"/>
              </a:ext>
            </a:extLst>
          </p:cNvPr>
          <p:cNvPicPr>
            <a:picLocks noChangeAspect="1"/>
          </p:cNvPicPr>
          <p:nvPr/>
        </p:nvPicPr>
        <p:blipFill rotWithShape="1">
          <a:blip r:embed="rId4"/>
          <a:srcRect l="4540" r="8769" b="1"/>
          <a:stretch/>
        </p:blipFill>
        <p:spPr>
          <a:xfrm rot="1028292">
            <a:off x="9818014" y="-57920"/>
            <a:ext cx="2483778" cy="2478279"/>
          </a:xfrm>
          <a:prstGeom prst="rect">
            <a:avLst/>
          </a:prstGeom>
        </p:spPr>
      </p:pic>
      <p:pic>
        <p:nvPicPr>
          <p:cNvPr id="2" name="Picture 1">
            <a:extLst>
              <a:ext uri="{FF2B5EF4-FFF2-40B4-BE49-F238E27FC236}">
                <a16:creationId xmlns:a16="http://schemas.microsoft.com/office/drawing/2014/main" id="{7D3E8724-B6CE-7A70-B31B-707816864433}"/>
              </a:ext>
            </a:extLst>
          </p:cNvPr>
          <p:cNvPicPr>
            <a:picLocks noChangeAspect="1"/>
          </p:cNvPicPr>
          <p:nvPr/>
        </p:nvPicPr>
        <p:blipFill rotWithShape="1">
          <a:blip r:embed="rId5"/>
          <a:srcRect l="2843" r="30073"/>
          <a:stretch/>
        </p:blipFill>
        <p:spPr>
          <a:xfrm rot="181836">
            <a:off x="6177173" y="153775"/>
            <a:ext cx="2578661" cy="4264450"/>
          </a:xfrm>
          <a:prstGeom prst="rect">
            <a:avLst/>
          </a:prstGeom>
        </p:spPr>
      </p:pic>
      <p:sp>
        <p:nvSpPr>
          <p:cNvPr id="3" name="TextBox 2">
            <a:extLst>
              <a:ext uri="{FF2B5EF4-FFF2-40B4-BE49-F238E27FC236}">
                <a16:creationId xmlns:a16="http://schemas.microsoft.com/office/drawing/2014/main" id="{58CFFCD6-94A3-4F82-8E00-FFD9A5951268}"/>
              </a:ext>
            </a:extLst>
          </p:cNvPr>
          <p:cNvSpPr txBox="1"/>
          <p:nvPr/>
        </p:nvSpPr>
        <p:spPr>
          <a:xfrm>
            <a:off x="5268685" y="4814595"/>
            <a:ext cx="4531807" cy="1563899"/>
          </a:xfrm>
          <a:prstGeom prst="rect">
            <a:avLst/>
          </a:prstGeom>
        </p:spPr>
        <p:txBody>
          <a:bodyPr vert="horz" lIns="91440" tIns="45720" rIns="91440" bIns="45720" rtlCol="0" anchor="ctr">
            <a:normAutofit/>
          </a:bodyPr>
          <a:lstStyle/>
          <a:p>
            <a:pPr>
              <a:lnSpc>
                <a:spcPct val="90000"/>
              </a:lnSpc>
              <a:spcBef>
                <a:spcPts val="1000"/>
              </a:spcBef>
              <a:buClr>
                <a:schemeClr val="accent1"/>
              </a:buClr>
              <a:buSzPct val="80000"/>
              <a:buFont typeface="Wingdings 3" charset="2"/>
              <a:buChar char=""/>
            </a:pPr>
            <a:r>
              <a:rPr lang="en-US" sz="1000">
                <a:solidFill>
                  <a:srgbClr val="FFFFFF"/>
                </a:solidFill>
              </a:rPr>
              <a:t>Our nursery garden is a large area that the children can explore and investigate freely. We have various areas for the children to play and explore in, grassy areas for bug hunts and crawling babies, decking with a large role playhouse for the children to use their imaginations and a paving area that the children can use their gross motor skills to jump, run and climb on our tires and climbing equipment. </a:t>
            </a:r>
            <a:br>
              <a:rPr lang="en-US" sz="1000">
                <a:solidFill>
                  <a:srgbClr val="FFFFFF"/>
                </a:solidFill>
              </a:rPr>
            </a:br>
            <a:r>
              <a:rPr lang="en-US" sz="1000">
                <a:solidFill>
                  <a:srgbClr val="FFFFFF"/>
                </a:solidFill>
              </a:rPr>
              <a:t>We have free flow to the garden and staff plan and provide fun WOW moments that give fantastic learning opportunities to the children.</a:t>
            </a:r>
          </a:p>
        </p:txBody>
      </p:sp>
      <p:sp>
        <p:nvSpPr>
          <p:cNvPr id="6" name="Rectangle 5">
            <a:extLst>
              <a:ext uri="{FF2B5EF4-FFF2-40B4-BE49-F238E27FC236}">
                <a16:creationId xmlns:a16="http://schemas.microsoft.com/office/drawing/2014/main" id="{FD92568A-C120-4F06-826C-A3DCB063CE6B}"/>
              </a:ext>
            </a:extLst>
          </p:cNvPr>
          <p:cNvSpPr/>
          <p:nvPr/>
        </p:nvSpPr>
        <p:spPr>
          <a:xfrm>
            <a:off x="677334" y="4811501"/>
            <a:ext cx="4441743" cy="1563899"/>
          </a:xfrm>
          <a:prstGeom prst="rect">
            <a:avLst/>
          </a:prstGeom>
        </p:spPr>
        <p:txBody>
          <a:bodyPr vert="horz" lIns="91440" tIns="45720" rIns="91440" bIns="45720" rtlCol="0" anchor="ctr">
            <a:normAutofit/>
          </a:bodyPr>
          <a:lstStyle/>
          <a:p>
            <a:pPr>
              <a:spcBef>
                <a:spcPct val="0"/>
              </a:spcBef>
              <a:spcAft>
                <a:spcPts val="600"/>
              </a:spcAft>
            </a:pPr>
            <a:r>
              <a:rPr lang="en-US" sz="3600" b="1" cap="none" spc="0">
                <a:ln w="22225">
                  <a:solidFill>
                    <a:schemeClr val="accent2"/>
                  </a:solidFill>
                  <a:prstDash val="solid"/>
                </a:ln>
                <a:solidFill>
                  <a:schemeClr val="accent1"/>
                </a:solidFill>
                <a:effectLst/>
                <a:latin typeface="+mj-lt"/>
                <a:ea typeface="+mj-ea"/>
                <a:cs typeface="+mj-cs"/>
              </a:rPr>
              <a:t>Our Garden</a:t>
            </a:r>
          </a:p>
        </p:txBody>
      </p:sp>
      <p:pic>
        <p:nvPicPr>
          <p:cNvPr id="1026" name="Picture 2">
            <a:extLst>
              <a:ext uri="{FF2B5EF4-FFF2-40B4-BE49-F238E27FC236}">
                <a16:creationId xmlns:a16="http://schemas.microsoft.com/office/drawing/2014/main" id="{A287126A-1FF0-0D8F-5E3B-664A08FAEB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55446">
            <a:off x="8827383" y="1899380"/>
            <a:ext cx="1881936" cy="2509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137713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TotalTime>
  <Words>1660</Words>
  <Application>Microsoft Office PowerPoint</Application>
  <PresentationFormat>Widescreen</PresentationFormat>
  <Paragraphs>131</Paragraphs>
  <Slides>13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Rachael Weldon</dc:creator>
  <cp:lastModifiedBy>Rachael Weldon</cp:lastModifiedBy>
  <cp:revision>3</cp:revision>
  <dcterms:created xsi:type="dcterms:W3CDTF">2021-02-03T12:41:54Z</dcterms:created>
  <dcterms:modified xsi:type="dcterms:W3CDTF">2025-02-09T20:04:43Z</dcterms:modified>
</cp:coreProperties>
</file>